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1811000" cy="1670685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0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2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3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4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5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6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7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8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9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261241563e50ba57.jpg"/>
</Relationships>
</file>

<file path=ppt/slides/_rels/slide20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2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3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4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5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6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7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8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9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3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30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4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cbe4b96b9a98e369.jpg"/>
</Relationships>
</file>

<file path=ppt/slides/_rels/slide5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6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c10f8b6b606dbcd1.jpg"/>
</Relationships>
</file>

<file path=ppt/slides/_rels/slide7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8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9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3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848106" y="853440"/>
            <a:ext cx="10114788" cy="352044"/>
            <a:chOff x="848106" y="853440"/>
            <a:chExt cx="10114788" cy="352044"/>
          </a:xfrm>
        </p:grpSpPr>
        <p:sp>
          <p:nvSpPr>
            <p:cNvPr id="2" name="TextBox 2"/>
            <p:cNvSpPr txBox="1"/>
            <p:nvPr/>
          </p:nvSpPr>
          <p:spPr>
            <a:xfrm>
              <a:off x="848106" y="853440"/>
              <a:ext cx="252625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2026. 9. 4. (금) 10시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7830845" y="853440"/>
              <a:ext cx="313204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ko-KR" sz="18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국회의원회관 제6간담회의실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38200" y="3238500"/>
            <a:ext cx="10115550" cy="5538407"/>
            <a:chOff x="838200" y="3238500"/>
            <a:chExt cx="10115550" cy="5538407"/>
          </a:xfrm>
        </p:grpSpPr>
        <p:sp>
          <p:nvSpPr>
            <p:cNvPr id="5" name="Rectangle 5"/>
            <p:cNvSpPr/>
            <p:nvPr/>
          </p:nvSpPr>
          <p:spPr>
            <a:xfrm>
              <a:off x="857250" y="3238500"/>
              <a:ext cx="10096500" cy="38100"/>
            </a:xfrm>
            <a:prstGeom prst="rect">
              <a:avLst/>
            </a:prstGeom>
            <a:solidFill>
              <a:srgbClr val="E6AFD4"/>
            </a:solidFill>
            <a:ln>
              <a:noFill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838200" y="3903345"/>
              <a:ext cx="6736017" cy="762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90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분양전환 선택형 공공임대,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38200" y="5330190"/>
              <a:ext cx="3462833" cy="9334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48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지금 이대로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38200" y="6395085"/>
              <a:ext cx="5633479" cy="1676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870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괜찮은가?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82396" y="8278178"/>
              <a:ext cx="5140147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동탄2 C14블록 사례를 중심으로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84682" y="10457498"/>
            <a:ext cx="6898386" cy="5061775"/>
            <a:chOff x="884682" y="10457498"/>
            <a:chExt cx="6898386" cy="5061775"/>
          </a:xfrm>
        </p:grpSpPr>
        <p:sp>
          <p:nvSpPr>
            <p:cNvPr id="11" name="TextBox 11"/>
            <p:cNvSpPr txBox="1"/>
            <p:nvPr/>
          </p:nvSpPr>
          <p:spPr>
            <a:xfrm>
              <a:off x="885444" y="10457498"/>
              <a:ext cx="571081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좌장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799844" y="10457498"/>
              <a:ext cx="4482465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유선종 교수 (건국대학교 부동산학과)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85444" y="11124248"/>
              <a:ext cx="571081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발제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799844" y="11124248"/>
              <a:ext cx="5983224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이준석 회장 (화성동탄2 C14 입주예정자협의회)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85444" y="11790998"/>
              <a:ext cx="571081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토론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799844" y="11790998"/>
              <a:ext cx="4744974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김인만 소장 (김인만 부동산경제연구소)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799844" y="12248198"/>
              <a:ext cx="5400751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박병호 팀장 (LH 판매기획처 주택마케팅팀)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799844" y="12705398"/>
              <a:ext cx="4219956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최원혁 변호사 (법무법인 대륙아주)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799844" y="13162598"/>
              <a:ext cx="5123383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이유경 기자 (TV조선 경제부 부동산팀장)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84682" y="15108555"/>
              <a:ext cx="477073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주최 | 경기 화성시을 국회의원 이준석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847344" y="853440"/>
            <a:ext cx="10018776" cy="3870389"/>
            <a:chOff x="847344" y="853440"/>
            <a:chExt cx="10018776" cy="3870389"/>
          </a:xfrm>
        </p:grpSpPr>
        <p:sp>
          <p:nvSpPr>
            <p:cNvPr id="2" name="TextBox 2"/>
            <p:cNvSpPr txBox="1"/>
            <p:nvPr/>
          </p:nvSpPr>
          <p:spPr>
            <a:xfrm>
              <a:off x="848106" y="853440"/>
              <a:ext cx="9047988" cy="13235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본 청약 모집공고문의 입주시감정가는 84형 9.06억이며 ’26년 8월 동탄역 주변 전용면적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84㎡ 시세는 16억원으로 지금 당장 분양전환을 하더라도 분양전환가격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([입주시감정가+분양시감정가]/2)은 약 11억 7천만 원이며, 전용모기지 5억 원을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제외하더라도 약 6억 7천만 원의 자기자금이 필요합니다.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848106" y="2320290"/>
              <a:ext cx="853363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향후 주변 시세가 20억원이 된다면 예상 분양전환가격은 약 13억 5천만 원, 필요한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자기자금은 약 8억 5천만 원이며, 25억 원이라면 분양전환가격은 약 15억 8천만 원,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필요한 자기자금은 약 10억 8천만 원까지 증가합니다.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848106" y="3501390"/>
              <a:ext cx="8767382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즉, 청약할 때는 저소득·저자산이어야 하고, 분양받을 때는 최대 10억원의 현금을 </a:t>
              </a: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마련할 수 있는 경제력을 요구하는 것이 현재 선택형 공공임대의 구조입니다.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7344" y="4342448"/>
              <a:ext cx="6331841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[주변시세에 따른 예상 분양전환가격 및 필요 현금]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851326" y="4391025"/>
              <a:ext cx="101479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ko-KR" sz="15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(단위: 억)</a:t>
              </a:r>
            </a:p>
          </p:txBody>
        </p:sp>
      </p:grpSp>
      <p:graphicFrame>
        <p:nvGraphicFramePr>
          <p:cNvPr id="8" name="cash-table"/>
          <p:cNvGraphicFramePr>
            <a:graphicFrameLocks noGrp="1"/>
          </p:cNvGraphicFramePr>
          <p:nvPr/>
        </p:nvGraphicFramePr>
        <p:xfrm>
          <a:off x="857250" y="4762500"/>
          <a:ext cx="10096500" cy="2476500"/>
        </p:xfrm>
        <a:graphic>
          <a:graphicData uri="http://schemas.openxmlformats.org/drawingml/2006/table">
            <a:tbl>
              <a:tblPr firstRow="1" bandRow="0">
                <a:tableStyleId>{5C22544A-7EE6-4342-B048-85BDC9FD1C3A}</a:tableStyleId>
              </a:tblPr>
              <a:tblGrid>
                <a:gridCol w="2857500"/>
                <a:gridCol w="1809750"/>
                <a:gridCol w="1809750"/>
                <a:gridCol w="1809750"/>
                <a:gridCol w="1809750"/>
              </a:tblGrid>
              <a:tr h="619125"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주변시세
84형 / 52형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84형
분양전환가격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84형
필요 현금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52형
분양전환가격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52형
필요 현금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('26.8월) 16억 / 8.92억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11.73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6.73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7.3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2.3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20억 / 11.12억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13.53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8.53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8.4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3.4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25억 / 13.92억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15.78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10.78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9.8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4.8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18" name="Group 18"/>
          <p:cNvGrpSpPr/>
          <p:nvPr/>
        </p:nvGrpSpPr>
        <p:grpSpPr>
          <a:xfrm>
            <a:off x="848106" y="7654290"/>
            <a:ext cx="10159213" cy="5666994"/>
            <a:chOff x="848106" y="7654290"/>
            <a:chExt cx="10159213" cy="5666994"/>
          </a:xfrm>
        </p:grpSpPr>
        <p:sp>
          <p:nvSpPr>
            <p:cNvPr id="9" name="TextBox 9"/>
            <p:cNvSpPr txBox="1"/>
            <p:nvPr/>
          </p:nvSpPr>
          <p:spPr>
            <a:xfrm>
              <a:off x="848106" y="7654290"/>
              <a:ext cx="8431340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둘째, ‘선택형’이라는 이름이 무색하게 대부분의 입주자는 사실상 강제 퇴거를 </a:t>
              </a: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선택할 수밖에 없는 구조입니다.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8106" y="8473440"/>
              <a:ext cx="837361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선택형 공공임대는 6년간 거주한 뒤 분양을 받을지 말지를 스스로 선택하는 제도로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소개되었습니다.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48106" y="9216390"/>
              <a:ext cx="1015921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거주한 집이 마음에 들면 분양전환을 선택하고 그렇지 않다면 퇴거를 선택하라는 의미 입니다.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8106" y="9654540"/>
              <a:ext cx="1008651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그러나 실제로는 대부분의 입주자가 분양을 포기하고 퇴거가 강제될 수밖에 없는 구조입니다.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8106" y="10092690"/>
              <a:ext cx="835075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C-14 청년 특별공급 당첨자는 모두 소득점수 만점을 받은 당첨자들로, 도시근로자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월평균소득의 약 70% 수준인 월 252만 원 이하의 청년들입니다.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8106" y="10873740"/>
              <a:ext cx="901369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이들이 분양전환 시 전용모기지 최대한도인 5억 원을 모두 대출받고, 고정금리 연 2.5%,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40년 만기 원리금균등상환을 적용한다고 가정하면 매월 약 164만 원을 상환해야 합니다.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8106" y="11654790"/>
              <a:ext cx="664563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결국 실제 생활에 사용할 수 있는 돈은 88만 원에 불과합니다.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8106" y="12092940"/>
              <a:ext cx="909370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이는 2026년 기준 최저생계비 약 154만 원의 절반 수준으로, 대한민국 국민으로 기본적인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생계조차 유지하기 어려운 금액입니다.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48106" y="12969240"/>
              <a:ext cx="656990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[청년특별공급 당첨자 5억 담보대출 실행 시 월 상환금액]</a:t>
              </a:r>
            </a:p>
          </p:txBody>
        </p:sp>
      </p:grpSp>
      <p:graphicFrame>
        <p:nvGraphicFramePr>
          <p:cNvPr id="19" name="loan-table"/>
          <p:cNvGraphicFramePr>
            <a:graphicFrameLocks noGrp="1"/>
          </p:cNvGraphicFramePr>
          <p:nvPr/>
        </p:nvGraphicFramePr>
        <p:xfrm>
          <a:off x="857250" y="13430250"/>
          <a:ext cx="10096500" cy="1238250"/>
        </p:xfrm>
        <a:graphic>
          <a:graphicData uri="http://schemas.openxmlformats.org/drawingml/2006/table">
            <a:tbl>
              <a:tblPr firstRow="1" bandRow="0">
                <a:tableStyleId>{5C22544A-7EE6-4342-B048-85BDC9FD1C3A}</a:tableStyleId>
              </a:tblPr>
              <a:tblGrid>
                <a:gridCol w="1442358"/>
                <a:gridCol w="1442357"/>
                <a:gridCol w="1442357"/>
                <a:gridCol w="1442357"/>
                <a:gridCol w="1442357"/>
                <a:gridCol w="1442357"/>
                <a:gridCol w="1442357"/>
              </a:tblGrid>
              <a:tr h="619125"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상환 방식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대출 금액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금리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상환기간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月 소득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月 상환금액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가용자금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원리금
균등상환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5억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2.5%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40년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252만원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164만원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88만원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21" name="Group 21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20" name="TextBox 20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10 / 30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848106" y="853440"/>
            <a:ext cx="10018014" cy="4685919"/>
            <a:chOff x="848106" y="853440"/>
            <a:chExt cx="10018014" cy="4685919"/>
          </a:xfrm>
        </p:grpSpPr>
        <p:sp>
          <p:nvSpPr>
            <p:cNvPr id="2" name="TextBox 2"/>
            <p:cNvSpPr txBox="1"/>
            <p:nvPr/>
          </p:nvSpPr>
          <p:spPr>
            <a:xfrm>
              <a:off x="848106" y="853440"/>
              <a:ext cx="918994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더 큰 문제는 분양을 포기한다고 해서 다시 기회가 주어지는 것이 아니라는 점입니다.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848106" y="1291590"/>
              <a:ext cx="937945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선택형은 당첨과 동시에 청약통장이 사용되고, 재당첨제한이 적용되며 특별공급으로 청약을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신청한 당첨자는 생애 유일무이한 특별공급 기회를 소진하였습니다.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848106" y="2053590"/>
              <a:ext cx="919657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6년을 살아보고 분양 여부를 선택하라는 정책 홍보와는 달리 당첨과 동시에 분양 외에 다른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선택지는 존재하지 않게 됩니다.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8106" y="2815590"/>
              <a:ext cx="932230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입주 후 임대기간 동안 압도적인 소득 증가나 자산 형성이 이루어지지 않는 이상, 대부분의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입주자는 청약통장과 특별공급 기회만 잃은 채 내 집 마련의 기회를 상실하고, 6년간 거주한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집에서 퇴거할 수밖에 없는 구조입니다.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48106" y="3901440"/>
              <a:ext cx="908227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이는 선택권이 있는 ‘선택형’이 아니라, 집값이 오를수록 분양을 포기하고 퇴거를 선택할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수밖에 없는 ‘강제 퇴거형’이 되어버린 것입니다.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48106" y="4758690"/>
              <a:ext cx="958876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셋째, 현재 구조는 공공택지의 개발이익이 LH에 과도하게 귀속되는 구조입니다.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48106" y="5187315"/>
              <a:ext cx="387605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[C14 사업을 통한 LH 예상 차익]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851326" y="5219700"/>
              <a:ext cx="101479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ko-KR" sz="15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(단위: 억)</a:t>
              </a:r>
            </a:p>
          </p:txBody>
        </p:sp>
      </p:grpSp>
      <p:graphicFrame>
        <p:nvGraphicFramePr>
          <p:cNvPr id="11" name="profit-table"/>
          <p:cNvGraphicFramePr>
            <a:graphicFrameLocks noGrp="1"/>
          </p:cNvGraphicFramePr>
          <p:nvPr/>
        </p:nvGraphicFramePr>
        <p:xfrm>
          <a:off x="857250" y="5619750"/>
          <a:ext cx="10096500" cy="2514600"/>
        </p:xfrm>
        <a:graphic>
          <a:graphicData uri="http://schemas.openxmlformats.org/drawingml/2006/table">
            <a:tbl>
              <a:tblPr firstRow="1" bandRow="0">
                <a:tableStyleId>{5C22544A-7EE6-4342-B048-85BDC9FD1C3A}</a:tableStyleId>
              </a:tblPr>
              <a:tblGrid>
                <a:gridCol w="1262063"/>
                <a:gridCol w="1262063"/>
                <a:gridCol w="1262063"/>
                <a:gridCol w="1262063"/>
                <a:gridCol w="1262062"/>
                <a:gridCol w="1262062"/>
                <a:gridCol w="1262062"/>
                <a:gridCol w="1262062"/>
              </a:tblGrid>
              <a:tr h="628650"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주변시세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주택원가
84형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주택원가
52형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분양전환
84형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분양전환
52형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세대당차익
84형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세대당차익
52형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총액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16억
('26.7월)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5.85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3.62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11.73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7.3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5.88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3.68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2,443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20억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5.85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3.62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13.53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8.4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7.68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4.78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3,177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25억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5.85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3.62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15.78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9.8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9.93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6.31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4,175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22" name="Group 22"/>
          <p:cNvGrpSpPr/>
          <p:nvPr/>
        </p:nvGrpSpPr>
        <p:grpSpPr>
          <a:xfrm>
            <a:off x="848106" y="8277225"/>
            <a:ext cx="9459468" cy="7829931"/>
            <a:chOff x="848106" y="8277225"/>
            <a:chExt cx="9459468" cy="7829931"/>
          </a:xfrm>
        </p:grpSpPr>
        <p:sp>
          <p:nvSpPr>
            <p:cNvPr id="12" name="TextBox 12"/>
            <p:cNvSpPr txBox="1"/>
            <p:nvPr/>
          </p:nvSpPr>
          <p:spPr>
            <a:xfrm>
              <a:off x="849630" y="8277225"/>
              <a:ext cx="267062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주택원가: 사업계획승인 기준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8106" y="8721090"/>
              <a:ext cx="869365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사업계획승인서상 총사업비를 기준으로 분석하면, C-14 공공임대주택 사업에서 LH는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최소 약 2,400억 원 이상의 차익이 발생할 것으로 예상됩니다.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8106" y="9483090"/>
              <a:ext cx="902512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주변 시세가 상승할 경우 그 규모는 3천억 원, 최대 4천억 원 이상까지 증가할 수 있으며,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세대당 차익은 84㎡ 기준 약 5억 8,800만 원에서 최대 9억 9,300만 원, 52㎡ 기준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약 3억 6,800만 원에서 최대 6억 3,100만 원으로 분석됩니다.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8106" y="10568940"/>
              <a:ext cx="885367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주변 시세가 상승할수록 LH의 회수금액도 함께 증가하고, 그만큼 입주자의 대출 부담과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자기자금 부담도 커지는 구조 입니다.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8106" y="11378565"/>
              <a:ext cx="922871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넷째, 토지용도는 공공임대로 변경되었는데 왜 토지가격은 여전히 감정가입니까?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48106" y="11807190"/>
              <a:ext cx="945946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C-14는 공공임대주택으로 사업이 변경되었음에도 토지가격은 여전히 감정평가액을 적용하고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있습니다. LH는 C-14가 주상복합용지이므로 「택지개발업무처리지침」 별표 3에 따라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감정평가액으로 택지공급가격을 산정한 것이 적법하다고 설명하고 있습니다.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48106" y="12893040"/>
              <a:ext cx="852220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하지만 C-14의 경우 2022년 윤석열 정부의 뉴홈 정책에 따라 기존 신혼희망타운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공공분양주택에서 6년 분양전환 공공임대주택으로 사업 목적이 변경된 사례입니다.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48106" y="13655040"/>
              <a:ext cx="942517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「택지개발업무처리지침」 제21조 제5항은 원칙적으로 택지개발계획에 따라 주택을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건설하도록 규정하면서도, 제4호에서 ‘공급된 분양주택건설용지를 공공임대주택건설용지로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사용하는 경우’를 토지이용계획 변경으로 예외적으로 허용하고 있습니다.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48106" y="14740890"/>
              <a:ext cx="894511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해당 규정에 비추어 보면, C-14 역시 공공분양에서 공공임대로 사업 목적이 변경된 만큼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해당 용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11 / 30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848106" y="853440"/>
            <a:ext cx="8590788" cy="1323594"/>
            <a:chOff x="848106" y="853440"/>
            <a:chExt cx="8590788" cy="1323594"/>
          </a:xfrm>
        </p:grpSpPr>
        <p:sp>
          <p:nvSpPr>
            <p:cNvPr id="2" name="TextBox 2"/>
            <p:cNvSpPr txBox="1"/>
            <p:nvPr/>
          </p:nvSpPr>
          <p:spPr>
            <a:xfrm>
              <a:off x="848106" y="853440"/>
              <a:ext cx="8590788" cy="6949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지는 주상복합용지가 아닌 공공임대주택건설용지로 보는 것이 타당하고 LH 주장대로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감정평가가 아닌 임대주택건설용지로 조성원가를 적용해야 적법합니다.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848106" y="1824990"/>
              <a:ext cx="515781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[택지개발업무처리지침 제21조 제5항 제4호]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57250" y="2266950"/>
            <a:ext cx="10096500" cy="4810125"/>
            <a:chOff x="857250" y="2266950"/>
            <a:chExt cx="10096500" cy="4810125"/>
          </a:xfrm>
        </p:grpSpPr>
        <p:sp>
          <p:nvSpPr>
            <p:cNvPr id="5" name="Rectangle 5"/>
            <p:cNvSpPr/>
            <p:nvPr/>
          </p:nvSpPr>
          <p:spPr>
            <a:xfrm>
              <a:off x="857250" y="2266950"/>
              <a:ext cx="10096500" cy="48101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77777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1056894" y="2475548"/>
              <a:ext cx="3603060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□ 제21조(개발된 택지의 공급)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56894" y="3008948"/>
              <a:ext cx="9839134" cy="35532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7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⑤ 택지개발사업으로 개발·공급된 택지(「민간임대주택에 관한 특별법」 제2조제2호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및 같은 법 제18조에 따른 민간건설임대주택을 건설하기 위한 용지 포함)에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주택건설사업계획승인 또는 건축허가를 할 때에는 택지개발계획에서 정한 토지이용계획,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수용인구 및 주택에 관한 계획 등에 따라 주택 등이 건설되도록 하여야 하며,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지구단위계획구역으로 지정된 구역은 지구단위계획에 따라 주택 등이 건설되도록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하여야 한다. 다만, 다음 각 호의 어느 하나에 해당하는 경우에는 주택건설사업계획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승인권자 또는 건축허가권자가 도로, 상하수도 등 도시기반시설과 학교·공원 등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시설계획을 고려하여 당초 계획된 용적률 및 택지공급가격을 변경하지 않는 범위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내에서 이를 허용할 수 있다. “4. 공급된 분양주택건설용지를 공공임대주택건설용지로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사용하고자 하는 경우”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48106" y="7425690"/>
            <a:ext cx="8853678" cy="1971294"/>
            <a:chOff x="848106" y="7425690"/>
            <a:chExt cx="8853678" cy="1971294"/>
          </a:xfrm>
        </p:grpSpPr>
        <p:sp>
          <p:nvSpPr>
            <p:cNvPr id="9" name="TextBox 9"/>
            <p:cNvSpPr txBox="1"/>
            <p:nvPr/>
          </p:nvSpPr>
          <p:spPr>
            <a:xfrm>
              <a:off x="848106" y="7425690"/>
              <a:ext cx="8853678" cy="10378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뉴홈 선택형(6년 공공임대후 분양)과 동일방식으로 분양가를 선정했던 과거 5년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공공임대후 분양 사례인 대법원 2011.4.21 선고 2009다97070 전원합의체 판결 사례도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임대주택은 택지비를 감정평가가 아닌 조성원가로 산정되어야함을 명시하고 있습니다.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8106" y="8644890"/>
              <a:ext cx="325320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[판시사항], [판결요지] 낭독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48106" y="9044940"/>
              <a:ext cx="664623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[대법원 2011.4.21. 선고 2009다97079 전원합의체 판결]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57250" y="9525000"/>
            <a:ext cx="10096500" cy="5810250"/>
            <a:chOff x="857250" y="9525000"/>
            <a:chExt cx="10096500" cy="5810250"/>
          </a:xfrm>
        </p:grpSpPr>
        <p:sp>
          <p:nvSpPr>
            <p:cNvPr id="13" name="Rectangle 13"/>
            <p:cNvSpPr/>
            <p:nvPr/>
          </p:nvSpPr>
          <p:spPr>
            <a:xfrm>
              <a:off x="857250" y="9525000"/>
              <a:ext cx="10096500" cy="58102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77777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057656" y="9711690"/>
              <a:ext cx="154487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【판시사항】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57656" y="10245090"/>
              <a:ext cx="8556498" cy="6854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625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[5] 대한주택공사가 스스로 개발한 택지 위에 직접 공공건설임대주택을 건설한 경우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그 공공건설임대주택의 분양전환가격에 반영되는 택지비의 산정기준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057656" y="11235690"/>
              <a:ext cx="154487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【판결요지】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57656" y="11769090"/>
              <a:ext cx="9448038" cy="30190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625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[5] 대한주택공사의 존립 목적과 업무 범위 등에 비추어 볼 때, 대한주택공사가 공공건설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임대주택을 건설하여 임대·분양하려는 민간 임대사업자에게 택지를 공급하는 경우에는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조성원가의 할인가격을 적용하면서, 스스로 개발한 택지 위에 직접 공공건설임대주택을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건설하여 임대·분양하는 경우에는 아무런 제한 없이 조성원가 혹은 그 이상으로 택지비를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산정하여 무주택 임차인에게 그 비용을 부담시킬 수 있다고 보는 것은 합리적 이유가 없고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형평을 상실한 것일 뿐만 아니라, 대한주택공사의 존립 목적에 정면으로 배치되고 경제적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약자 계층에 주거기반을 제공하여 주거생활의 안정을 도모하려는 임대주택법의 입법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목적에도 반한다. 따라서 대한주택공사가 스스로 개발한 택지 위에 직접 공공건설임대주택을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건설한 경우 그 공공건설임대주택의 분양전환가격에 반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19" name="TextBox 19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12 / 30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781050" y="762000"/>
            <a:ext cx="10391585" cy="14573250"/>
            <a:chOff x="781050" y="762000"/>
            <a:chExt cx="10391585" cy="14573250"/>
          </a:xfrm>
        </p:grpSpPr>
        <p:sp>
          <p:nvSpPr>
            <p:cNvPr id="2" name="Rectangle 2"/>
            <p:cNvSpPr/>
            <p:nvPr/>
          </p:nvSpPr>
          <p:spPr>
            <a:xfrm>
              <a:off x="781050" y="762000"/>
              <a:ext cx="10248900" cy="145732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77777"/>
              </a:solidFill>
            </a:ln>
          </p:spPr>
        </p:sp>
        <p:sp>
          <p:nvSpPr>
            <p:cNvPr id="3" name="TextBox 3"/>
            <p:cNvSpPr txBox="1"/>
            <p:nvPr/>
          </p:nvSpPr>
          <p:spPr>
            <a:xfrm>
              <a:off x="982218" y="964882"/>
              <a:ext cx="9411938" cy="12085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325"/>
                </a:lnSpc>
              </a:pPr>
              <a:r>
                <a:rPr lang="ko-KR" sz="16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영되는 택지비는 구 임대주택법 시행규칙(2008. 6. 20. 국토해양부령 제19호로 전부 개정되기 </a:t>
              </a:r>
              <a:r>
                <a:rPr lang="ko-KR" sz="16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전의 것) 제3조의3 제1항 [별표 1]과 구 택지개발업무처리지침(택지 58540-647, 1995. 8. 10. </a:t>
              </a:r>
              <a:r>
                <a:rPr lang="ko-KR" sz="16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제정) 제18조 제1항 [별표 3] 등 관련 법령을 유추 적용하여 임대주택건설용지의 조성원가를 </a:t>
              </a:r>
              <a:r>
                <a:rPr lang="ko-KR" sz="16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일정비율로 할인한 택지공급가격이라고 보아야 한다.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82218" y="2412682"/>
              <a:ext cx="101964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6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【이 유】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82218" y="2774632"/>
              <a:ext cx="494789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5. 택지비 산정에 관한 법리오해 등의 점에 대하여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82218" y="3136582"/>
              <a:ext cx="9666542" cy="44565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325"/>
                </a:lnSpc>
              </a:pP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가. 구 임대주택법 시행규칙 제3조의3 제1항 [별표 1] 제2항 (라)목 (2)(가)는 택지비의 산정기준에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관하여 “국가·지방자치단체와 한국토지공사·대한주택공사 등 공공기관이 택지개발촉진법 등 법률에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의하여 개발·공급하는 택지(이하 ‘공공택지’라 한다)의 경우에는 그 공급가격”이라고 규정하고,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택지개발촉진법 제18조 제2항, 같은 법 시행령 제13조의2 제7항에 의하여 순차 위임을 받은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택지개발업무처리지침(택지 58540-647, 1995. 8. 10. 제정) 제18조 제1항 본문은 “사업시행자가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개발된 택지를 공급하고자 할 경우에는 [별표 3]에서 정하는 공급가격기준에 의한다.”고 규정하며,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그 [별표 3] ‘택지공급가격기준’은 임대주택건설용지의 경우 조성원가를 일정비율로 할인한 가격을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공급가격기준으로 규정하고 있다. 그러나 구 임대주택법 시행규칙 제3조의3 제1항 [별표 1] 등은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대한주택공사 등 공공기관이 스스로 개발한 택지 위에 직접 공공건설임대주택을 건설한 경우 택지비를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어떻게 산정하여 분양전환가격에 반영하여야 하는지에 관하여는 아무런 규정을 두지 않고 있다.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구 대한주택공사법(2009. 5. 22. 법률 제9706호로 폐지)에 의하면, 대한주택공사는 주택을 건설·공급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및 관리하고 불량주택을 개량하여 국민생활의 안정과 공공복리의 증진에 이바지하게 함을 목적으로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정부가 자본금 전액을 출자하여 설립한 공법인으로서(제1조, 제2조, 제5조, 제9조) 주택의 건설·공급·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임대 및 관리, 대지의 조성 및 공급 등의 업무를 수행하고 있는데(제3조 제1항 제1, 4호), 그 일환으로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임대주택의 건설·임대·분양 등의 업무도 수행하고 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82218" y="7813358"/>
              <a:ext cx="10190417" cy="29801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325"/>
                </a:lnSpc>
              </a:pP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위와 같은 대한주택공사의 존립 목적과 업무 범위 등에 비추어 볼 때, 대한주택공사가 공공건설임대주택을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건설하여 임대·분양하려는 민간 임대사업자에게 택지를 공급하는 경우에는 조성원가의 할인가격을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적용하면서, 스스로 개발한 택지 위에 직접 공공건설임대주택을 건설하여 임대·분양하는 경우에는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아무런 제한 없이 조성원가 혹은 그 이상으로 택지비를 산정하여 무주택 임차인에게 그 비용을 부담시킬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수 있다고 보는 것은 합리적 이유가 없고 형평을 상실한 것일 뿐만 아니라, 대한주택공사의 존립 목적에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정면으로 배치되고 경제적 약자 계층에 주거기반을 제공하여 주거생활의 안정을 도모하려는 임대주택법의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입법 목적에도 반한다. 따라서 대한주택공사가 스스로 개발한 택지 위에 직접 공공건설임대주택을 건설한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경우, 그 공공건설임대주택의 분양전환가격에 반영되는 택지비는 구 임대주택법 시행규칙 제3조의3 제1항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[별표 1]과 택지개발업무처리지침 제18조 제1항 [별표 3] 등 관련 법령을 유추 적용하여 임대주택건설용지의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조성원가를 일정비율로 할인한 소정의 택지공급가격이라고 봄이 상당하다.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82218" y="11023282"/>
              <a:ext cx="9771317" cy="20943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325"/>
                </a:lnSpc>
              </a:pP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한편 1993. 10. 14. 건설부고시 제1993-399호 ‘표준임대보증금 및 표준임대료’는 “당해 주택의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건설원가는 주택분양가원가연동제시행지침에 의하여 산출한 가격으로 하되, 주택건설주체가 택지를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직접 개발한 경우의 택지비는 조성원가(당해 지구 내에 유사용지를 공급한 사례가 있는 경우, 그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공급가격)를 기준으로 한다.”고 규정하고 있으나, 이는 구 임대주택건설촉진법(1993. 12. 27. 법률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제4629호 임대주택법으로 전부 개정되기 전의 것)하에서 표준임대보증금 및 표준임대료의 산정기준을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정한 것에 불과하므로, 이 사건과 같이 구 임대주택법 제15조 등 관련 법령에 의하여 공공건설임대주택의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분양전환 시 분양전환가격을 산정하는 경우에는 적용될 여지가 없다.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82218" y="13252132"/>
              <a:ext cx="9216009" cy="9132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325"/>
                </a:lnSpc>
              </a:pP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나. 같은 취지의 원심의 판단은 정당하고, 거기에 상고이유에서 주장하는 바와 같은 구 임대주택법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시행규칙 제3조의3 제1항 [별표 1]과 택지개발업무처리지침 제18조 제1항 [별표 3] 및 건설부고시 </a:t>
              </a:r>
              <a:r>
                <a:rPr lang="ko-KR" sz="16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제1993-399호의 해석·적용에 관한 법리오해 등의 위법이 없다.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11" name="TextBox 11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13 / 30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846582" y="853440"/>
            <a:ext cx="9609582" cy="6619494"/>
            <a:chOff x="846582" y="853440"/>
            <a:chExt cx="9609582" cy="6619494"/>
          </a:xfrm>
        </p:grpSpPr>
        <p:sp>
          <p:nvSpPr>
            <p:cNvPr id="2" name="TextBox 2"/>
            <p:cNvSpPr txBox="1"/>
            <p:nvPr/>
          </p:nvSpPr>
          <p:spPr>
            <a:xfrm>
              <a:off x="848106" y="853440"/>
              <a:ext cx="9608058" cy="23522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625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더욱이 C-14는 2022년 정책 변경 이후 본청약까지 약 3년이라는 충분한 시간이 있었습니다.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그럼에도 사업의 실질은 공공분양에서 6년 분양전환 공공임대주택으로 변경하면서, 택지의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용도는 여전히 주상복합용지로 유지하였습니다. 앞서 살펴본 「택지개발업무처리지침」과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대법원 판례의 취지에 비추어 볼 때, 실제 공공임대주택을 건설·공급하는 용지라면 그 실질에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맞게 공공임대주택건설용지로 보고 조성원가를 기준으로 택지비를 산정하는 것이 타당합니다.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그럼에도 LH가 충분한 준비기간이 있었음에도 이를 반영하지 않고 기존 주상복합용지의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감정평가 방식을 그대로 유지한 이유가 무엇인지 명확한 설명이 필요합니다.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848106" y="3348990"/>
              <a:ext cx="9608058" cy="6854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625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사업은 공공임대로 바꾸면서 토지가격만 주상복합용지의 감정평가 방식을 그대로 유지한다면,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과연 이것이 공공임대주택 제도의 취지에 부합하는지 묻지 않을 수 없습니다.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846582" y="4269105"/>
              <a:ext cx="800625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다섯째, 정부 주거정책에 대한 국민의 신뢰가 무너졌습니다.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8106" y="4834890"/>
              <a:ext cx="9608058" cy="1685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625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사전청약 모집공고문에 기재된 입주시감정가는 조성원가를 적용한 경우 나올 수 없는 높은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가격이었습니다. 이에 공식적으로 국토부 및 LH에 문의한 결과, 2024년 11월 국민신문고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민원을 통해 사전청약 당시 입주시 감정가는 분양가상한제를 적용하지 않아 감정평가액을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기준으로 산정되었지만, 본청약에서는 조성원가를 적용한 택지비를 기준으로 산정될 것이라는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공식 답변을 받았습니다.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48106" y="6720840"/>
              <a:ext cx="268376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[민원 답변] 볼드체 낭독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48106" y="7120890"/>
              <a:ext cx="197741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[민원 답변 발췌]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57250" y="7572375"/>
            <a:ext cx="10096500" cy="4572000"/>
            <a:chOff x="857250" y="7572375"/>
            <a:chExt cx="10096500" cy="4572000"/>
          </a:xfrm>
        </p:grpSpPr>
        <p:sp>
          <p:nvSpPr>
            <p:cNvPr id="9" name="Rectangle 9"/>
            <p:cNvSpPr/>
            <p:nvPr/>
          </p:nvSpPr>
          <p:spPr>
            <a:xfrm>
              <a:off x="857250" y="7572375"/>
              <a:ext cx="10096500" cy="45720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77777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057656" y="7778115"/>
              <a:ext cx="9756648" cy="21141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625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입주시감정가는 「공공주택 특별법 시행규칙」 별표 7의2에 의거하며, 동법 시행령 제56조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제1항 및 동 규칙 제42조에 따라 두 곳의 감정평가법인 ‘평가액’을 산술평균하여 산출하나,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 가격이 「주택법」 제57조의 분양가상한제적용가격을 초과하는 경우에는 분양가상한금액을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입주시감정가로 한다.</a:t>
              </a:r>
            </a:p>
            <a:p>
              <a:pPr algn="l">
                <a:lnSpc>
                  <a:spcPts val="2625"/>
                </a:lnSpc>
                <a:spcBef>
                  <a:spcPts val="750"/>
                </a:spcBef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한편, 분양가상한금액은 「주택법」 제57조 제3항에 따라 건축비와 택지비로 구성되며,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택지비는 동 조항 제1호에 따라 ‘택지의 공급가격’에 ‘관련 비용을 가산’한 금액으로 산정된다.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57656" y="10064115"/>
              <a:ext cx="9571482" cy="1685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625"/>
                </a:lnSpc>
              </a:pP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‘택지의 공급가격’은 C-14가 택지개발사업지구에 건설되는 분양전환공공임대주택이므로</a:t>
              </a: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「택지개발업무지침」 별표 3에 의거하여 조성원가를 기준으로 한다. </a:t>
              </a: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따라서 해당주택의 입주시감정가 상 택지비는 감정가격에 의하며, 입주시 감정가가 </a:t>
              </a: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분양가상한금액 초과시 분양가상한금액을 적용하게 되므로 이 경우에는 조성원가가 </a:t>
              </a: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택지비 관련 가격 산출의 기준이 된다.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48106" y="12426315"/>
            <a:ext cx="9482328" cy="3680841"/>
            <a:chOff x="848106" y="12426315"/>
            <a:chExt cx="9482328" cy="3680841"/>
          </a:xfrm>
        </p:grpSpPr>
        <p:sp>
          <p:nvSpPr>
            <p:cNvPr id="13" name="TextBox 13"/>
            <p:cNvSpPr txBox="1"/>
            <p:nvPr/>
          </p:nvSpPr>
          <p:spPr>
            <a:xfrm>
              <a:off x="848106" y="12426315"/>
              <a:ext cx="9470898" cy="14474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625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즉, 해당 업무를 담당해 온 담당자조차도 공공임대주택의 택지비는 당연히 조성원가를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적용하는 것이 맞다는 답변을 한 것입니다.</a:t>
              </a:r>
            </a:p>
            <a:p>
              <a:pPr algn="l">
                <a:lnSpc>
                  <a:spcPts val="2625"/>
                </a:lnSpc>
                <a:spcBef>
                  <a:spcPts val="750"/>
                </a:spcBef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그러나 실제 본청약에서는 주상복합용지라는 이유로 다시 감정평가액을 적용했고, 이후 LH는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기존 민원 회신을 담당자의 착오였다며 번복했습니다.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8106" y="13997940"/>
              <a:ext cx="9482328" cy="10187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625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정부와 공공기관의 공식 답변과 정책을 믿고 청약하고, 계약하고, 다른 청약 기회까지 포기한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국민에게 그 책임을 모두 떠넘기는 것이 과연 옳은 일인지 묻고 싶습니다. 이는 정부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주거정책에 대한 국민의 신뢰를 스스로 무너뜨린 것입니다.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8106" y="15236190"/>
              <a:ext cx="136314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감사합니다.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14 / 30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998982" y="1202055"/>
            <a:ext cx="10195941" cy="10564368"/>
            <a:chOff x="998982" y="1202055"/>
            <a:chExt cx="10195941" cy="10564368"/>
          </a:xfrm>
        </p:grpSpPr>
        <p:sp>
          <p:nvSpPr>
            <p:cNvPr id="2" name="TextBox 2"/>
            <p:cNvSpPr txBox="1"/>
            <p:nvPr/>
          </p:nvSpPr>
          <p:spPr>
            <a:xfrm>
              <a:off x="998982" y="1202055"/>
              <a:ext cx="9502521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고객님 안녕하십니까, 먼저 우리 공사의 업무에 관심과 애정을 가져주신 점 깊이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감사드리며, 고객님께서 우리 공사에 제출하신 민원사항에 대하여 아래와 같이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답변 드립니다.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98982" y="2897505"/>
              <a:ext cx="1624256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1. 민원요지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98982" y="3411855"/>
              <a:ext cx="614183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○ 뉴홈 선택형 입주시 감정가의 택비지 산정 기준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98982" y="4421505"/>
              <a:ext cx="1624256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2. 답변내용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98982" y="5012055"/>
              <a:ext cx="9809226" cy="2010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○ 뉴:홈 선택형의 분양전환가격 산정에 활용되는 입주시감정가는 「공공주택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특별법 시행규칙」 별표 7의2에 의거하며, 동법 시행령 제56조 제1항 및 동 규칙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제42조에 따라 두 곳의 감정평가법인 ‘평가액’을 산술평균하여 산출합니다. 다만,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 가격이 「주택법」 제57조의 분양가상한제적용가격을 초과하는 경우에는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분양가상한제적용가격(이하 분양가상한금액)을 입주시감정가로 합니다.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98982" y="7126605"/>
              <a:ext cx="10195941" cy="2010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한편, 분양가상한금액은 「주택법」 제57조 제3항에 따라 건축비와 택지비로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구성되며, 택지비는 동 조항 제1호에서 확인하실 수 있는 바와 같이 ‘택지의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공급가격’에 ‘관련 비용을 가산’한 금액으로 산정됩니다. ‘택지의 공급가격’은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해당주택(화성동탄2 C-14BL)이 택지개발사업지구에 건설되는 분양전환공공임대주택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이므로 「택지개발업무처리지침」 별표 3에 의거하여 조성원가를 기준으로 합니다.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98982" y="9241155"/>
              <a:ext cx="9915906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따라서 해당주택의 입주시감정가 상 택지비는 감정가격에 의하며, 입주시감정가가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분양가상한금액 초과시 분양가상한금액을 적용하게 되므로 이 경우에는 조성원가가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택지비 관련 가격 산정의 기준이 됨을 알려드립니다.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98982" y="10955655"/>
              <a:ext cx="9582531" cy="8107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참고로, 이상의 내용은 현재의 법령 등에 따른 것이므로 해당 블록 본청약 시점의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법령 등에 따라 달라질 수 있사오니 본청약 공고문을 반드시 확인하셔야 합니다.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11" name="TextBox 11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15 / 30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846582" y="725805"/>
            <a:ext cx="10245547" cy="7090029"/>
            <a:chOff x="846582" y="725805"/>
            <a:chExt cx="10245547" cy="7090029"/>
          </a:xfrm>
        </p:grpSpPr>
        <p:sp>
          <p:nvSpPr>
            <p:cNvPr id="2" name="TextBox 2"/>
            <p:cNvSpPr txBox="1"/>
            <p:nvPr/>
          </p:nvSpPr>
          <p:spPr>
            <a:xfrm>
              <a:off x="846582" y="725805"/>
              <a:ext cx="192109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[마무리 발언]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848106" y="1272540"/>
              <a:ext cx="9185148" cy="19712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LH는 법령상 임대주택용지에 일반아파트는 못 짓는데 일반 분양 아파트 용지에 임대주택을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지을 수 있다고 합니다. 공공의 이익에 나쁘지 않으니까 법에서 열어놨다고 합니다.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일반 분양주택 용지에 임대주택을 짓는다고 해서 이 땅이 임대주택용지로 바뀌는 게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아니라고 합니다. 법령상 이 땅은 아무리 위에 임대주택이 올라가도 지구단위 계획상 일반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분양용지라고 합니다. 주상복합용지에 감정평가액을 적용하는 게 현행법이고 조성원가를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적용하면 배임이라고 합니다.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848106" y="3291840"/>
              <a:ext cx="439209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그렇다면 저는 두 가지를 묻고 싶습니다.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8106" y="3844290"/>
              <a:ext cx="924229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첫째, 택지개발업무처리지침 제21조 제5항 제4호에 명시된 “공급된 분양주택건설용지를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공공임대주택건설용지로 사용하고자 하는 경우”에만 택지개발계획에서 정한 토지이용계획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용도를 변경할 수 있다고 하는 법은 무엇입니까?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48106" y="4892040"/>
              <a:ext cx="899083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 조항이 존재함에도 불구하고, 공공임대주택건설용지로 실제 사용되는 토지를 끝까지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주상복합용지로 보아야 한다는 법적 근거는 무엇인지 명확하게 답변해 주시기 바랍니다.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48106" y="5654040"/>
              <a:ext cx="1024402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둘째, 대법원 2011년 4월 21일 선고 2009다97079 전원합의체 판결에 대해서도 묻고 싶습니다.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48106" y="6092190"/>
              <a:ext cx="939088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 판결에서 대법원은 공기업이 스스로 개발한 택지에 공공임대주택을 건설하면서 그 택지비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부담을 무주택 임차인에게 전가하는 것은 공공기관의 존립 목적과 공공임대주택 제도의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취지에 부합하지 않는다는 취지의 판단을 내렸습니다.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48106" y="7139940"/>
              <a:ext cx="831646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특히 당시 재판장님이 덧붙인 말 중 저희에게 깊이 와닿은 부분이 있어 마지막으로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소개하고 싶습니다.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38606" y="8073390"/>
            <a:ext cx="9439466" cy="2618994"/>
            <a:chOff x="1038606" y="8073390"/>
            <a:chExt cx="9439466" cy="2618994"/>
          </a:xfrm>
        </p:grpSpPr>
        <p:sp>
          <p:nvSpPr>
            <p:cNvPr id="11" name="TextBox 11"/>
            <p:cNvSpPr txBox="1"/>
            <p:nvPr/>
          </p:nvSpPr>
          <p:spPr>
            <a:xfrm>
              <a:off x="1038606" y="8073390"/>
              <a:ext cx="9439466" cy="26189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 xml:space="preserve">“피고의 행위는 무주택 서민의 주거안정을 위하여 저렴한 가격으로 주택을 공급하고 </a:t>
              </a:r>
              <a:r>
                <a:rPr lang="ko-KR" sz="180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 xml:space="preserve">집값의 안정을 도모하려는 공공복리에 배치되는 것으로서 국민의 세금으로 설립된 </a:t>
              </a:r>
              <a:r>
                <a:rPr lang="ko-KR" sz="180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 xml:space="preserve">공기업의 소명에 전혀 부합하지 않는다. </a:t>
              </a:r>
              <a:r>
                <a:rPr lang="ko-KR" sz="180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 xml:space="preserve">오늘날 우리 사회는 청년들의 취업난과 급여에 비하여 지나치게 높은 주택가격으로 </a:t>
              </a:r>
              <a:r>
                <a:rPr lang="ko-KR" sz="180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 xml:space="preserve">인하여 결혼과 출산이 미루어지고 그 결과 세계에서 가장 낮은 출산율을 기록하기에 </a:t>
              </a:r>
              <a:r>
                <a:rPr lang="ko-KR" sz="180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 xml:space="preserve">이르렀는바, 국민의 주거안정을 목적으로 하여야 하는 피고로서는 이러한 국가적 문제의 </a:t>
              </a:r>
              <a:r>
                <a:rPr lang="ko-KR" sz="180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 xml:space="preserve">해결을 위하여 본래의 임무에 충실하여 저렴한 주택의 공급과 집값의 안정에 노력할 </a:t>
              </a:r>
              <a:r>
                <a:rPr lang="ko-KR" sz="180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필요가 절실하다.”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48106" y="10759440"/>
            <a:ext cx="9482328" cy="5347716"/>
            <a:chOff x="848106" y="10759440"/>
            <a:chExt cx="9482328" cy="5347716"/>
          </a:xfrm>
        </p:grpSpPr>
        <p:sp>
          <p:nvSpPr>
            <p:cNvPr id="13" name="TextBox 13"/>
            <p:cNvSpPr txBox="1"/>
            <p:nvPr/>
          </p:nvSpPr>
          <p:spPr>
            <a:xfrm>
              <a:off x="848106" y="10759440"/>
              <a:ext cx="897940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 판결이 나온 것이 2011년입니다.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그로부터 15년이 지난 지금, 대한민국 청년들이 처한 상황은 과연 얼마나 나아졌습니까?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8106" y="11521440"/>
              <a:ext cx="948232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공공이 개발한 땅에, 엄격한 소득과 자산기준으로 선발된 무주택 청년과 신혼부부를 위한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공공임대주택을 공급한다면, 그 목적에 맞는 가격으로 내 집 마련의 기회를 달라는 것입니다.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8106" y="12283440"/>
              <a:ext cx="893368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LH가 말하는 ‘현행법’과 ‘배임’이라는 논리가 과연 대법원이 이야기한 공기업의 소명과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공공임대주택의 목적보다 앞설 수 있는 것인지 묻고 싶습니다.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8106" y="13045440"/>
              <a:ext cx="876223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공공임대주택은 국민에게 집을 빌려주는 것으로 끝나는 정책이 아니라, 무주택 국민이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언젠가는 자기 집을 가질 수 있도록 희망을 주는 정책이어야 합니다.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48106" y="13807440"/>
              <a:ext cx="903655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C-14 선택형 공공임대가 청년과 신혼부부에게 6년 동안 희망을 주었다가 결국 집에서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나가게 만드는 정책이 아니라, 실제 내 집 마련으로 이어지는 정책이 될 수 있도록 정부와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LH의 책임 있는 재검토를 간곡히 요청드립니다.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48106" y="14950440"/>
              <a:ext cx="136314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감사합니다.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16 / 30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848106" y="758190"/>
            <a:ext cx="9019413" cy="2980944"/>
            <a:chOff x="848106" y="758190"/>
            <a:chExt cx="9019413" cy="2980944"/>
          </a:xfrm>
        </p:grpSpPr>
        <p:sp>
          <p:nvSpPr>
            <p:cNvPr id="2" name="TextBox 2"/>
            <p:cNvSpPr txBox="1"/>
            <p:nvPr/>
          </p:nvSpPr>
          <p:spPr>
            <a:xfrm>
              <a:off x="848106" y="758190"/>
              <a:ext cx="9019413" cy="10378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[참고논리]</a:t>
              </a:r>
            </a:p>
            <a:p>
              <a:pPr algn="l">
                <a:lnSpc>
                  <a:spcPts val="2550"/>
                </a:lnSpc>
                <a:spcBef>
                  <a:spcPts val="300"/>
                </a:spcBef>
              </a:pP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LH의 주장대로 감정평가액을 적용하는 것이 적법하다고 가정하더라도 택지비는 주변 </a:t>
              </a: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민간 주상복합보다 비쌉니다.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848106" y="2091690"/>
              <a:ext cx="892225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뉴홈 선택형의 경우 6년간 실거주하는 조건이 있으므로 분양가상한제가격의 계산방식에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따라서는 시세의 80%이하를 적용해야 형평에 맞는 상품입니다.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848106" y="3063240"/>
              <a:ext cx="5154930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[주택법 시행령 [시행 2026. 8. 4.] </a:t>
              </a:r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[대통령령 제36550호, 2026. 8. 3., 일부개정]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57250" y="3857625"/>
            <a:ext cx="10096500" cy="3505200"/>
            <a:chOff x="857250" y="3857625"/>
            <a:chExt cx="10096500" cy="3505200"/>
          </a:xfrm>
        </p:grpSpPr>
        <p:sp>
          <p:nvSpPr>
            <p:cNvPr id="6" name="Rectangle 6"/>
            <p:cNvSpPr/>
            <p:nvPr/>
          </p:nvSpPr>
          <p:spPr>
            <a:xfrm>
              <a:off x="857250" y="3857625"/>
              <a:ext cx="10096500" cy="35052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77777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057656" y="4072890"/>
              <a:ext cx="9619488" cy="29999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제60조의2(분양가상한제 적용주택 등의 입주자의 거주의무기간 등) ① 법 제57조의2제1항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각 호 외의 부분 본문에서 “대통령령으로 정하는 기간”이란 다음 각 호의 구분에 따른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기간(이하 “거주의무기간”이라 한다)을 말한다. &lt;개정 2021.7.6, 2024.6.18&gt;</a:t>
              </a:r>
            </a:p>
            <a:p>
              <a:pPr algn="l">
                <a:lnSpc>
                  <a:spcPts val="2550"/>
                </a:lnSpc>
                <a:spcBef>
                  <a:spcPts val="450"/>
                </a:spcBef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1. 법 제57조의2제1항제1호에 따른 주택의 경우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가. 공공택지에서 건설·공급되는 주택의 경우</a:t>
              </a:r>
            </a:p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1) 분양가격이 법 제57조의2제1항 각 호 외의 부분 본문에 따라 국토교통부장관이 정하여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고시하는 방법으로 결정된 인근지역 주택매매가격(이하 “인근지역주택매매가격”이라 한다)의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80퍼센트 미만인 주택: 5년</a:t>
              </a:r>
            </a:p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2) 분양가격이 인근지역주택매매가격의 80퍼센트 이상 100퍼센트 미만인 주택: 3년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48106" y="7768590"/>
            <a:ext cx="9950958" cy="1925955"/>
            <a:chOff x="848106" y="7768590"/>
            <a:chExt cx="9950958" cy="1925955"/>
          </a:xfrm>
        </p:grpSpPr>
        <p:sp>
          <p:nvSpPr>
            <p:cNvPr id="9" name="TextBox 9"/>
            <p:cNvSpPr txBox="1"/>
            <p:nvPr/>
          </p:nvSpPr>
          <p:spPr>
            <a:xfrm>
              <a:off x="848106" y="7768590"/>
              <a:ext cx="995095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C-14 52㎡의 택지비는 약 2억 7,200만 원입니다. 이를 감정평가가 시세의 약 70% 수준이라고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가정하면 감정평가법인이 산정한 토지 시세는 약 3억 8,900만 원이며, 대지지분 **19.7653㎡**를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기준으로 환산하면 ㎡당 약 1,968만 원 수준의 토지가격을 적용한 것으로 계산됩니다.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9630" y="9134475"/>
              <a:ext cx="8435340" cy="5600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 marL="161925" indent="-161925">
                <a:lnSpc>
                  <a:spcPts val="2100"/>
                </a:lnSpc>
                <a:buClr>
                  <a:srgbClr val="000000"/>
                </a:buClr>
                <a:buSzTx/>
                <a:buFontTx/>
                <a:buChar char="■"/>
              </a:pPr>
              <a:r>
                <a:rPr lang="ko-KR" sz="15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최초 입주자모집공고 당시의 주택가격: 주택가격은 「공공주택 특별법 시행규칙」 제26조에 의거 </a:t>
              </a:r>
              <a:r>
                <a:rPr lang="ko-KR" sz="15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주택가격을 산정·공고하며, 분양전환가격과는 관련이 없습니다. (단위: 원)</a:t>
              </a:r>
            </a:p>
          </p:txBody>
        </p:sp>
      </p:grpSp>
      <p:graphicFrame>
        <p:nvGraphicFramePr>
          <p:cNvPr id="12" name="initial-price"/>
          <p:cNvGraphicFramePr>
            <a:graphicFrameLocks noGrp="1"/>
          </p:cNvGraphicFramePr>
          <p:nvPr/>
        </p:nvGraphicFramePr>
        <p:xfrm>
          <a:off x="857250" y="9810750"/>
          <a:ext cx="10096500" cy="2057400"/>
        </p:xfrm>
        <a:graphic>
          <a:graphicData uri="http://schemas.openxmlformats.org/drawingml/2006/table">
            <a:tbl>
              <a:tblPr firstRow="1" bandRow="0">
                <a:tableStyleId>{5C22544A-7EE6-4342-B048-85BDC9FD1C3A}</a:tableStyleId>
              </a:tblPr>
              <a:tblGrid>
                <a:gridCol w="857250"/>
                <a:gridCol w="1619250"/>
                <a:gridCol w="762000"/>
                <a:gridCol w="2286000"/>
                <a:gridCol w="2286000"/>
                <a:gridCol w="2286000"/>
              </a:tblGrid>
              <a:tr h="514350"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블록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주택형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타입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합계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택지비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건축비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C-14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052.00000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52A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399,988,832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272,272,016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127,716,816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C-14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084.00000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84A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648,102,157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440,796,091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207,306,066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C-14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084.00000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84B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647,011,057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440,796,091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206,214,966</a:t>
                      </a:r>
                    </a:p>
                  </a:txBody>
                  <a:tcPr anchor="ctr" marL="76200" marR="76200" marT="76200" marB="7620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16" name="Group 16"/>
          <p:cNvGrpSpPr/>
          <p:nvPr/>
        </p:nvGrpSpPr>
        <p:grpSpPr>
          <a:xfrm>
            <a:off x="848106" y="12122468"/>
            <a:ext cx="8750808" cy="3984688"/>
            <a:chOff x="848106" y="12122468"/>
            <a:chExt cx="8750808" cy="3984688"/>
          </a:xfrm>
        </p:grpSpPr>
        <p:sp>
          <p:nvSpPr>
            <p:cNvPr id="13" name="TextBox 13"/>
            <p:cNvSpPr txBox="1"/>
            <p:nvPr/>
          </p:nvSpPr>
          <p:spPr>
            <a:xfrm>
              <a:off x="850392" y="12122468"/>
              <a:ext cx="8534781" cy="13117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1950"/>
                </a:lnSpc>
              </a:pPr>
              <a:r>
                <a:rPr lang="ko-KR" sz="135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- 상기 주택가격은 「공공주택 특별법 시행규칙」 [별표7]제2호가목에 따라 작성 </a:t>
              </a:r>
              <a:r>
                <a:rPr lang="ko-KR" sz="135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(상기 주택가격은 분양가상한제적용가격과 관련 없는 가격임)</a:t>
              </a:r>
            </a:p>
            <a:p>
              <a:pPr algn="l">
                <a:lnSpc>
                  <a:spcPts val="1950"/>
                </a:lnSpc>
                <a:spcBef>
                  <a:spcPts val="450"/>
                </a:spcBef>
              </a:pPr>
              <a:r>
                <a:rPr lang="ko-KR" sz="135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※ 금회 공급하는 주택은 주택도시기금을 지원(전용 60㎡ 이하 세대당 55,000천원, 전용 60㎡ 초과~85㎡ 이하 </a:t>
              </a:r>
              <a:r>
                <a:rPr lang="ko-KR" sz="135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세대당 75,000천원)받아 건설한 주택으로, 동 주택도시기금이 분양전환 시 계약자에게 대환되는 경우 융자금의 </a:t>
              </a:r>
              <a:r>
                <a:rPr lang="ko-KR" sz="135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한도, 상환조건 및 이율 등은 「주택도시기금 운용 및 관리규정」에 따릅니다.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8106" y="13902690"/>
              <a:ext cx="8750808" cy="13235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반면 불과 약 500m 거리에 위치한 민간분양 C-18(동탄역 대방 엘리움) 역시 동일하게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감정평가가 적용되는 주상복합용지임에도, 대지비와 대지지분을 기준으로 환산한 ㎡당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택지비는 약 606만 원에 불과합니다. 즉, C-14의 택지비는 C-18보다 약 3.24배 높은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수준입니다.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17 / 30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848106" y="758190"/>
            <a:ext cx="5170532" cy="352044"/>
            <a:chOff x="848106" y="758190"/>
            <a:chExt cx="5170532" cy="352044"/>
          </a:xfrm>
        </p:grpSpPr>
        <p:sp>
          <p:nvSpPr>
            <p:cNvPr id="2" name="TextBox 2"/>
            <p:cNvSpPr txBox="1"/>
            <p:nvPr/>
          </p:nvSpPr>
          <p:spPr>
            <a:xfrm>
              <a:off x="848106" y="758190"/>
              <a:ext cx="517053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세대당 주택면적(㎡) · 발코니 · 공유대지면적</a:t>
              </a:r>
            </a:p>
          </p:txBody>
        </p:sp>
      </p:grpSp>
      <p:graphicFrame>
        <p:nvGraphicFramePr>
          <p:cNvPr id="4" name="area-table"/>
          <p:cNvGraphicFramePr>
            <a:graphicFrameLocks noGrp="1"/>
          </p:cNvGraphicFramePr>
          <p:nvPr/>
        </p:nvGraphicFramePr>
        <p:xfrm>
          <a:off x="857250" y="1238250"/>
          <a:ext cx="10096500" cy="2381250"/>
        </p:xfrm>
        <a:graphic>
          <a:graphicData uri="http://schemas.openxmlformats.org/drawingml/2006/table">
            <a:tbl>
              <a:tblPr firstRow="1" bandRow="0">
                <a:tableStyleId>{5C22544A-7EE6-4342-B048-85BDC9FD1C3A}</a:tableStyleId>
              </a:tblPr>
              <a:tblGrid>
                <a:gridCol w="1476375"/>
                <a:gridCol w="1047750"/>
                <a:gridCol w="1143000"/>
                <a:gridCol w="1047750"/>
                <a:gridCol w="1143000"/>
                <a:gridCol w="1190625"/>
                <a:gridCol w="857250"/>
                <a:gridCol w="952500"/>
                <a:gridCol w="1238250"/>
              </a:tblGrid>
              <a:tr h="595313">
                <a:tc>
                  <a:txBody>
                    <a:bodyPr/>
                    <a:lstStyle/>
                    <a:p>
                      <a:pPr algn="ctr"/>
                      <a:r>
                        <a:rPr lang="ko-KR" sz="13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블록
주택형
타입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3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공급면적
주거전용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3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공급면적
주거공용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3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그 밖의 공용
기타공용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3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그 밖의 공용
지하주차장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3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계약면적
(계)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3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발코니
확장여부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3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발코니
확장면적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3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공유대지
면적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C-14
052.00000
52A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52.98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27.4710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5.0395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38.7337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124.2242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확장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22.88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19.7653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95312"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C-14
084.00000
84A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84.95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44.0480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8.0805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62.1070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199.1855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확장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36.50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31.6924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95312"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C-14
084.00000
84B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84.95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44.0480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8.0805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62.1070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199.1855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확장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34.61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3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31.6924</a:t>
                      </a:r>
                    </a:p>
                  </a:txBody>
                  <a:tcPr anchor="ctr" marL="57150" marR="57150" marT="57150" marB="571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8" name="Group 8"/>
          <p:cNvGrpSpPr/>
          <p:nvPr/>
        </p:nvGrpSpPr>
        <p:grpSpPr>
          <a:xfrm>
            <a:off x="846582" y="4472940"/>
            <a:ext cx="10019538" cy="3502533"/>
            <a:chOff x="846582" y="4472940"/>
            <a:chExt cx="10019538" cy="3502533"/>
          </a:xfrm>
        </p:grpSpPr>
        <p:sp>
          <p:nvSpPr>
            <p:cNvPr id="5" name="TextBox 5"/>
            <p:cNvSpPr txBox="1"/>
            <p:nvPr/>
          </p:nvSpPr>
          <p:spPr>
            <a:xfrm>
              <a:off x="848106" y="4472940"/>
              <a:ext cx="9665208" cy="29714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625"/>
                </a:lnSpc>
              </a:pP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물론 C-18은 2020년, C-14는 2024년에 공급되어 공급시기의 차이가 있고, 그 사이 부동산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가격 상승과 택지가산비 등을 고려해야 한다는 점은 인정합니다.</a:t>
              </a:r>
            </a:p>
            <a:p>
              <a:pPr algn="l">
                <a:lnSpc>
                  <a:spcPts val="2625"/>
                </a:lnSpc>
                <a:spcBef>
                  <a:spcPts val="750"/>
                </a:spcBef>
              </a:pP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그러나 공급시기의 차이와 입지 여건을 감안하더라도, 불과 500m 떨어진 동일한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주상복합용지의 택지비가 3배 이상 차이 나는 것은 쉽게 설명하기 어렵습니다.</a:t>
              </a:r>
            </a:p>
            <a:p>
              <a:pPr algn="l">
                <a:lnSpc>
                  <a:spcPts val="2625"/>
                </a:lnSpc>
                <a:spcBef>
                  <a:spcPts val="750"/>
                </a:spcBef>
              </a:pP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설령 감정평가가 **시세의 100%**를 적용한 것이라고 가정하더라도 C-14의 ㎡당 택지비는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C-18보다 약 2.27배 높게 산정됩니다.</a:t>
              </a:r>
            </a:p>
            <a:p>
              <a:pPr algn="l">
                <a:lnSpc>
                  <a:spcPts val="2625"/>
                </a:lnSpc>
                <a:spcBef>
                  <a:spcPts val="750"/>
                </a:spcBef>
              </a:pP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따라서 C-14 택지비 산정에 사용된 감정평가액과 감정평가 방식이 적정했는지에 대한 객관적인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검증이 필요하며, LH는 감정평가의 근거와 산정 과정을 국민에게 투명하게 공개해야 합니다.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46582" y="7564755"/>
              <a:ext cx="524566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[주변 동일 방식 감정평가 택지비 산정]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851326" y="7629525"/>
              <a:ext cx="101479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ko-KR" sz="15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(단위: 원)</a:t>
              </a:r>
            </a:p>
          </p:txBody>
        </p:sp>
      </p:grpSp>
      <p:graphicFrame>
        <p:nvGraphicFramePr>
          <p:cNvPr id="9" name="comparison-table"/>
          <p:cNvGraphicFramePr>
            <a:graphicFrameLocks noGrp="1"/>
          </p:cNvGraphicFramePr>
          <p:nvPr/>
        </p:nvGraphicFramePr>
        <p:xfrm>
          <a:off x="857250" y="8096250"/>
          <a:ext cx="10096500" cy="5238750"/>
        </p:xfrm>
        <a:graphic>
          <a:graphicData uri="http://schemas.openxmlformats.org/drawingml/2006/table">
            <a:tbl>
              <a:tblPr firstRow="1" bandRow="0">
                <a:tableStyleId>{5C22544A-7EE6-4342-B048-85BDC9FD1C3A}</a:tableStyleId>
              </a:tblPr>
              <a:tblGrid>
                <a:gridCol w="2524125"/>
                <a:gridCol w="2524125"/>
                <a:gridCol w="2524125"/>
                <a:gridCol w="2524125"/>
              </a:tblGrid>
              <a:tr h="857250">
                <a:tc>
                  <a:txBody>
                    <a:bodyPr/>
                    <a:lstStyle/>
                    <a:p>
                      <a:pPr algn="ctr"/>
                      <a:r>
                        <a:rPr lang="ko-KR" sz="16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구분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6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C-11 84형
(동탄역 롯데캐슬)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6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C-18 65형
(동탄역 대방 엘리움)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6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C-14 52형
(동탄역 어반원)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택지공급시기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2017년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2020년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2024년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택지유형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주상복합용지
(감정평가 적용)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주상복합용지
(감정평가 적용)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주상복합용지
(감정평가 적용)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대지지분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19.5443㎡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37.6984㎡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19.7653㎡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대지비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156,610,012원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228,297,048원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272,272,016원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09625"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㎡당 가격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8,013,078원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6,055,881원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13,775,263원
*19,678,933원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가격 비율
(C-18 기준)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1.32배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1배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2.27배
*3.25배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12" name="Group 12"/>
          <p:cNvGrpSpPr/>
          <p:nvPr/>
        </p:nvGrpSpPr>
        <p:grpSpPr>
          <a:xfrm>
            <a:off x="848868" y="13728382"/>
            <a:ext cx="8838819" cy="2378774"/>
            <a:chOff x="848868" y="13728382"/>
            <a:chExt cx="8838819" cy="2378774"/>
          </a:xfrm>
        </p:grpSpPr>
        <p:sp>
          <p:nvSpPr>
            <p:cNvPr id="10" name="TextBox 10"/>
            <p:cNvSpPr txBox="1"/>
            <p:nvPr/>
          </p:nvSpPr>
          <p:spPr>
            <a:xfrm>
              <a:off x="848868" y="13728382"/>
              <a:ext cx="8838819" cy="6465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65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*별표는 본청약모집공고상의 택지비가 시세의 70%라고 가정 시 감정평가법인이 감정한 가격을 </a:t>
              </a:r>
              <a:r>
                <a:rPr lang="ko-KR" sz="165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역산하여 택지비를 추산한 가격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18 / 30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996696" y="878205"/>
            <a:ext cx="10519696" cy="3707702"/>
            <a:chOff x="996696" y="878205"/>
            <a:chExt cx="10519696" cy="3707702"/>
          </a:xfrm>
        </p:grpSpPr>
        <p:sp>
          <p:nvSpPr>
            <p:cNvPr id="2" name="TextBox 2"/>
            <p:cNvSpPr txBox="1"/>
            <p:nvPr/>
          </p:nvSpPr>
          <p:spPr>
            <a:xfrm>
              <a:off x="998982" y="878205"/>
              <a:ext cx="110973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토론문 3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98220" y="1814512"/>
              <a:ext cx="10518172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‘주상복합용지’라는 이름이 ‘공공임대주택’이라는 실질을 이길 수 있는가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99744" y="2437448"/>
              <a:ext cx="8378297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- 화성동탄2 C14블록 선택형 공공임대의 법적 쟁점과 입법과제 -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6163056" y="3063240"/>
              <a:ext cx="456171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ko-KR" sz="1800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토론자: 최원혁 법무법인 대륙아주 변호사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96696" y="4087178"/>
              <a:ext cx="2082485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Ⅰ. 들어가며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98982" y="4916805"/>
            <a:ext cx="9955911" cy="6220968"/>
            <a:chOff x="998982" y="4916805"/>
            <a:chExt cx="9955911" cy="6220968"/>
          </a:xfrm>
        </p:grpSpPr>
        <p:sp>
          <p:nvSpPr>
            <p:cNvPr id="8" name="TextBox 8"/>
            <p:cNvSpPr txBox="1"/>
            <p:nvPr/>
          </p:nvSpPr>
          <p:spPr>
            <a:xfrm>
              <a:off x="998982" y="4916805"/>
              <a:ext cx="9955911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발제자께서 제기하신 다섯 가지 문제는 피해 당사자의 호소이기 이전에, 하나하나가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현행 법령과 대법원 판례로 뒷받침되는 법리적 주장입니다. 저는 오늘 그 주장들을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법적 시각에서 세 개의 층위로 나누어 검토하고자 합니다.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98982" y="6536055"/>
              <a:ext cx="9862566" cy="30015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첫째, 해석의 문제입니다. 현행 법령을 그대로 적용하더라도 LH의 택지비 산정은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적법한가. 저는 그렇지 않다고 봅니다.</a:t>
              </a:r>
            </a:p>
            <a:p>
              <a:pPr algn="l">
                <a:lnSpc>
                  <a:spcPts val="3150"/>
                </a:lnSpc>
                <a:spcBef>
                  <a:spcPts val="750"/>
                </a:spcBef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둘째, 책임의 문제입니다. 국민신문고 공식 회신을 ‘담당자 착오’로 번복한 행위에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대해 신뢰보호원칙과 손해배상 법리가 어떻게 작동하는가.</a:t>
              </a:r>
            </a:p>
            <a:p>
              <a:pPr algn="l">
                <a:lnSpc>
                  <a:spcPts val="3150"/>
                </a:lnSpc>
                <a:spcBef>
                  <a:spcPts val="750"/>
                </a:spcBef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셋째, 입법의 문제입니다. 설령 LH가 법을 위반하지 않았다고 가정하더라도, 그런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결과를 낳는 법이라면 그 법이 잘못된 것입니다. 무엇을, 어느 단위에서, 얼마나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빨리 고칠 수 있는가.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98982" y="9926955"/>
              <a:ext cx="9755886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결론을 먼저 말씀드리면, 이 사안은 ‘법이 없어서’ 생긴 문제가 아니라 ‘있는 법과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판례를 실질에 맞게 적용하지 않아서’ 생긴 문제이며, 그 상당 부분은 국회의 법률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개정 없이 정부와 LH의 결단만으로 바로잡을 수 있다고 생각합니다.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96696" y="11916728"/>
            <a:ext cx="9504807" cy="4190428"/>
            <a:chOff x="996696" y="11916728"/>
            <a:chExt cx="9504807" cy="4190428"/>
          </a:xfrm>
        </p:grpSpPr>
        <p:sp>
          <p:nvSpPr>
            <p:cNvPr id="12" name="TextBox 12"/>
            <p:cNvSpPr txBox="1"/>
            <p:nvPr/>
          </p:nvSpPr>
          <p:spPr>
            <a:xfrm>
              <a:off x="996696" y="11916728"/>
              <a:ext cx="7376267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Ⅱ. 쟁점 1 : 택지비 산정기준의 명칭과 실질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98220" y="12711112"/>
              <a:ext cx="274480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1. LH 논리의 구조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98982" y="13489305"/>
              <a:ext cx="9502521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LH의 주장은 세 문장으로 요약됩니다. ① C14 용지는 지구단위계획상 </a:t>
              </a:r>
              <a:r>
                <a:rPr lang="ko-KR" sz="21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‘주상복합용지’다. ② 「택지개발업무처리지침」 별표 3에 따라 주상복합용지의 </a:t>
              </a:r>
              <a:r>
                <a:rPr lang="ko-KR" sz="21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공급가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19 / 30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857250" y="857250"/>
            <a:ext cx="8667750" cy="3758742"/>
            <a:chOff x="857250" y="857250"/>
            <a:chExt cx="8667750" cy="3758742"/>
          </a:xfrm>
        </p:grpSpPr>
        <p:sp>
          <p:nvSpPr>
            <p:cNvPr id="2" name="Rectangle 2"/>
            <p:cNvSpPr/>
            <p:nvPr/>
          </p:nvSpPr>
          <p:spPr>
            <a:xfrm>
              <a:off x="857250" y="857250"/>
              <a:ext cx="4286250" cy="666750"/>
            </a:xfrm>
            <a:prstGeom prst="rect">
              <a:avLst/>
            </a:prstGeom>
            <a:solidFill>
              <a:srgbClr val="111111"/>
            </a:solidFill>
            <a:ln>
              <a:noFill/>
            </a:ln>
          </p:spPr>
        </p:sp>
        <p:sp>
          <p:nvSpPr>
            <p:cNvPr id="3" name="TextBox 3"/>
            <p:cNvSpPr txBox="1"/>
            <p:nvPr/>
          </p:nvSpPr>
          <p:spPr>
            <a:xfrm>
              <a:off x="1177671" y="1039178"/>
              <a:ext cx="1323510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개 회 사</a:t>
              </a:r>
            </a:p>
          </p:txBody>
        </p:sp>
        <p:pic>
          <p:nvPicPr>
            <p:cNvPr id="4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2500" y="2099134"/>
              <a:ext cx="2143125" cy="2516858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3467481" y="3444240"/>
              <a:ext cx="251414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경기화성시을 국회의원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458337" y="3859530"/>
              <a:ext cx="1563167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60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이준석</a:t>
              </a:r>
            </a:p>
          </p:txBody>
        </p:sp>
        <p:sp>
          <p:nvSpPr>
            <p:cNvPr id="7" name="Line 7"/>
            <p:cNvSpPr/>
            <p:nvPr/>
          </p:nvSpPr>
          <p:spPr>
            <a:xfrm>
              <a:off x="3476625" y="4572000"/>
              <a:ext cx="6048375" cy="9525"/>
            </a:xfrm>
            <a:custGeom>
              <a:avLst/>
              <a:gdLst/>
              <a:ahLst/>
              <a:cxnLst/>
              <a:rect l="l" t="t" r="r" b="b"/>
              <a:pathLst>
                <a:path w="6048375" h="9525">
                  <a:moveTo>
                    <a:pt x="0" y="0"/>
                  </a:moveTo>
                  <a:lnTo>
                    <a:pt x="6048375" y="0"/>
                  </a:lnTo>
                </a:path>
              </a:pathLst>
            </a:custGeom>
            <a:noFill/>
            <a:ln w="19050">
              <a:solidFill>
                <a:srgbClr val="777777"/>
              </a:solidFill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943356" y="5044440"/>
            <a:ext cx="8682228" cy="7629144"/>
            <a:chOff x="943356" y="5044440"/>
            <a:chExt cx="8682228" cy="7629144"/>
          </a:xfrm>
        </p:grpSpPr>
        <p:sp>
          <p:nvSpPr>
            <p:cNvPr id="9" name="TextBox 9"/>
            <p:cNvSpPr txBox="1"/>
            <p:nvPr/>
          </p:nvSpPr>
          <p:spPr>
            <a:xfrm>
              <a:off x="943356" y="5044440"/>
              <a:ext cx="160545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안녕하십니까.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43356" y="5615940"/>
              <a:ext cx="528866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개혁신당 경기 화성시을 국회의원 이준석입니다.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43356" y="6377940"/>
              <a:ext cx="8442198" cy="1380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오늘 「분양전환 선택형 공공임대, 지금 이대로 괜찮은가? - 동탄2 C14블록 사례를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중심으로」 토론회에 함께해주신 여러분께 감사드립니다. 바쁘신 가운데 발제와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토론을 맡아주신 전문가 여러분, 그리고 현장의 목소리를 전하기 위해 참석해주신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동탄2 C14블록 입주예정자 여러분께도 감사의 말씀을 드립니다.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943356" y="7978140"/>
              <a:ext cx="8659368" cy="2409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이번 토론회는 분양전환 선택형 공공임대라는 제도가 실제 입주자의 입장에서 어떻게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작동하고 있는지 점검하기 위해 마련했습니다. 제도의 취지는 분명합니다. 일정 기간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안정적으로 거주한 뒤 분양 여부를 선택할 수 있도록 해 주거 안정과 내 집 마련의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가능성을 함께 제공하겠다는 것입니다. 그러나 제도의 취지가 좋다는 것만으로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충분하지는 않습니다. 실제 현장에서 입주자가 어떤 조건을 안내받았고, 어떤 기준에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따라 분양전환이 이루어지며, 그 과정이 충분히 예측 가능하고 공정한지를 살펴봐야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합니다.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43356" y="10607040"/>
              <a:ext cx="8682228" cy="2066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특히 동탄2 C14블록 입주예정자들 사이에서는 분양전환과 관련한 여러 문제와 우려가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제기되고 있습니다. 주택은 한 가정의 생활 기반인 동시에 장기간의 재무계획과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직결되는 자산입니다. 입주를 결정할 당시 예상했던 조건과 향후 적용되는 기준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사이에 큰 차이가 생긴다면 그 부담은 고스란히 입주자에게 돌아갈 수밖에 없습니다.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공공이 공급하는 주택이라면 이러한 불확실성을 줄이고 제도에 대한 신뢰를 높이는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것이 더욱 중요합니다.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083607" y="15872460"/>
            <a:ext cx="1643786" cy="234696"/>
            <a:chOff x="5083607" y="15872460"/>
            <a:chExt cx="1643786" cy="234696"/>
          </a:xfrm>
        </p:grpSpPr>
        <p:sp>
          <p:nvSpPr>
            <p:cNvPr id="15" name="TextBox 15"/>
            <p:cNvSpPr txBox="1"/>
            <p:nvPr/>
          </p:nvSpPr>
          <p:spPr>
            <a:xfrm>
              <a:off x="5083607" y="15872460"/>
              <a:ext cx="164378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원문 4쪽 · 복원 2 / 30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998220" y="916305"/>
            <a:ext cx="9916668" cy="12736068"/>
            <a:chOff x="998220" y="916305"/>
            <a:chExt cx="9916668" cy="12736068"/>
          </a:xfrm>
        </p:grpSpPr>
        <p:sp>
          <p:nvSpPr>
            <p:cNvPr id="2" name="TextBox 2"/>
            <p:cNvSpPr txBox="1"/>
            <p:nvPr/>
          </p:nvSpPr>
          <p:spPr>
            <a:xfrm>
              <a:off x="998982" y="916305"/>
              <a:ext cx="8995791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격은 감정평가액이다. ③ 조성원가를 적용하면 오히려 배임이 된다.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 논리는 첫 문장, 즉 ‘이 땅은 주상복합용지다’라는 전제가 흔들리면 전부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무너집니다. 그리고 그 전제는 LH 스스로가 흔들어 놓았습니다.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98220" y="2614612"/>
              <a:ext cx="6097419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2. 지침 제21조 제5항 제4호의 체계적 해석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98982" y="3488055"/>
              <a:ext cx="9622536" cy="1610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발제자께서 지적하셨듯이, 지침 제21조 제5항은 택지개발계획상 토지이용계획에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따라 주택을 건설하도록 하면서, 제4호에서 ‘공급된 분양주택건설용지를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공공임대주택건설용지로 사용하고자 하는 경우’를 예외로 허용합니다.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이 조항의 문언 자체가 이미 두 가지를 말해줍니다.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98982" y="5526405"/>
              <a:ext cx="9822561" cy="1610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법은 분양주택용지를 임대주택용지로 ‘사용하는 것’을 허용한 것이지, 임대주택을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지어놓고도 그 땅을 영원히 분양주택용지로 ‘취급하라’고 한 것이 아닙니다.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조항의 제목이 ‘용도 변경 허용’인데 결과는 ‘용도 불변’이라는 해석은 그 자체로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모순입니다.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98982" y="7564755"/>
              <a:ext cx="9622536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 예외를 둔 이유는 공공임대주택 공급이라는 공익입니다. 공익을 위해 열어준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예외 조항을 근거로 오히려 공익의 수혜자인 무주택 임차인에게 더 높은 택지비를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부담시키는 결과는, 그 조항의 입법 취지에 정면으로 반하는 해석입니다.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98982" y="9203055"/>
              <a:ext cx="9875901" cy="2010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LH가 의지할 만한 문구는 같은 항 단서의 ‘당초 계획된 용적률 및 택지공급가격을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변경하지 않는 범위 내에서’라는 부분일 것입니다. 그러나 이 문구는 사업계획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승인권자가 용도 변경을 ‘허용할 때의 조건’을 정한 것으로, 그 취지는 용도 변경을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빌미로 사업자가 용적률 상향이나 택지가격 재조정 같은 추가 이익을 얻지 못하게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막는 데 있습니다.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98982" y="11641455"/>
              <a:ext cx="9915906" cy="2010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즉, 사업자의 이익 확대를 봉쇄하는 규정이지, 임대주택 취지에 맞게 임차인 부담을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낮추는 것을 금지하는 규정이 아닙니다. 더욱이 C14의 경우 택지를 공급한 자와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공급받은 자가 모두 LH이므로, ‘택지공급가격’이란 외부 거래가격이 아니라 LH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내부의 회계상 이전가격에 불과합니다. 바로 이 지점을 대법원이 15년 전에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정리해 두었습니다.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10" name="TextBox 10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20 / 30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998220" y="900112"/>
            <a:ext cx="11424585" cy="11729467"/>
            <a:chOff x="998220" y="900112"/>
            <a:chExt cx="11424585" cy="11729467"/>
          </a:xfrm>
        </p:grpSpPr>
        <p:sp>
          <p:nvSpPr>
            <p:cNvPr id="2" name="TextBox 2"/>
            <p:cNvSpPr txBox="1"/>
            <p:nvPr/>
          </p:nvSpPr>
          <p:spPr>
            <a:xfrm>
              <a:off x="998220" y="900112"/>
              <a:ext cx="11424585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3. 대법원 2011. 4. 21. 선고 2009다97079 전원합의체 판결의 직접 적용 가능성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99744" y="1980248"/>
              <a:ext cx="8997124" cy="1495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 판결은 사실관계의 구조가 C14와 같습니다. 공기업이 스스로 개발한 택지 위에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직접 공공건설임대주택을 건설하여 임대 후 분양전환하는 경우, 분양전환가격에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반영되는 택지비를 어떻게 산정하는가. 당시에도 이 경우를 직접 규율하는 조문은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없었습니다. 대법원은 규정의 공백을 사업자에게 유리하게 풀지 않았습니다.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99744" y="3885248"/>
              <a:ext cx="9418129" cy="26102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민간 임대사업자에게 택지를 공급하는 경우에는 조성원가의 할인가격을 적용하면서,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스스로 개발한 택지 위에 직접 공공건설임대주택을 건설하여 임대·분양하는 경우에는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아무런 제한 없이 조성원가 혹은 그 이상으로 택지비를 산정하여 무주택 임차인에게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그 비용을 부담시킬 수 있다고 보는 것은 합리적 이유가 없고 형평을 상실한 것일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뿐만 아니라, 대한주택공사의 존립 목적에 정면으로 배치되고…임대주택법의 입법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목적에도 반한다. (관련 법령을 유추 적용하여) 임대주택건설용지의 조성원가를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일정비율로 할인한 택지공급가격이라고 보아야 한다.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99744" y="6914198"/>
              <a:ext cx="3550558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세 가지를 강조하고 싶습니다.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99744" y="7695248"/>
              <a:ext cx="9653397" cy="1495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첫째, 이 판결은 ‘유추적용’의 법리입니다. 즉 명문 규정이 없거나 형식상 다른 용지로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분류되어 있어도, 실제로 공공임대주택이 건립·공급되는 택지라면 임대주택건설용지의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가격기준을 끌어와 적용하라는 것입니다. ‘지구단위계획상 주상복합용지이므로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어쩔 수 없다’는 LH의 항변은 이 판결이 이미 배척한 논리 구조입니다.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99744" y="9600248"/>
              <a:ext cx="9863899" cy="1495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둘째, 판단의 준거는 ‘공기업의 존립 목적’과 ‘형평’이었습니다. 이 두 준거는 법령의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명칭이 임대주택법에서 공공주택 특별법으로 바뀌었다고 해서 소멸하지 않습니다.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「한국토지주택공사법」 제1조와 「공공주택 특별법」 제1조는 지금도 ‘국민 주거생활의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안정’을 LH와 이 제도의 존재 이유로 규정하고 있습니다.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99744" y="11505248"/>
              <a:ext cx="9554337" cy="1124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셋째, 같은 판결은 분양전환가격 산정기준이 강행규정임을 확인하고, 기준을 초과하여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수취한 부분은 부당이득으로 반환하게 하였습니다. 이 판결 이후 LH와 민간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임대사업자들이 초과 수취분을 실제로 반환한 전례가 있습니다. 6년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10" name="TextBox 10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21 / 30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998982" y="916305"/>
            <a:ext cx="9315831" cy="1210818"/>
            <a:chOff x="998982" y="916305"/>
            <a:chExt cx="9315831" cy="1210818"/>
          </a:xfrm>
        </p:grpSpPr>
        <p:sp>
          <p:nvSpPr>
            <p:cNvPr id="2" name="TextBox 2"/>
            <p:cNvSpPr txBox="1"/>
            <p:nvPr/>
          </p:nvSpPr>
          <p:spPr>
            <a:xfrm>
              <a:off x="998982" y="916305"/>
              <a:ext cx="9315831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뒤 C14 입주자들이 같은 소송을 제기하고, 같은 법리로 LH가 패소한다면, 그때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LH는 이자를 붙여 돌려주게 됩니다. 지금 바로잡는 것이 LH 재정에도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이익입니다.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98220" y="2462212"/>
            <a:ext cx="9343263" cy="3132011"/>
            <a:chOff x="998220" y="2462212"/>
            <a:chExt cx="9343263" cy="3132011"/>
          </a:xfrm>
        </p:grpSpPr>
        <p:sp>
          <p:nvSpPr>
            <p:cNvPr id="4" name="TextBox 4"/>
            <p:cNvSpPr txBox="1"/>
            <p:nvPr/>
          </p:nvSpPr>
          <p:spPr>
            <a:xfrm>
              <a:off x="998220" y="2462212"/>
              <a:ext cx="3553101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4. ‘배임’ 항변에 대하여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98982" y="3183255"/>
              <a:ext cx="9342501" cy="24109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LH는 조성원가를 적용하면 배임이라고 합니다. 배임죄는 임무에 위배하는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행위로 본인에게 재산상 손해를 가하고 그에 대한 고의가 있을 때 성립합니다.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법령과 대법원 판례의 취지에 따라 가격을 산정하는 것은 임무 위배가 아니라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임무의 이행입니다. 오히려 대법원이 형평에 반한다고 판시한 방식으로 무주택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임차인에게 초과 부담을 지우고, 장래 부당이득반환 소송과 지연이자라는 재무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리스크를 회사에 발생시키는 쪽이 임무 위배에 더 가깝습니다.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98220" y="5929312"/>
            <a:ext cx="9409938" cy="3932111"/>
            <a:chOff x="998220" y="5929312"/>
            <a:chExt cx="9409938" cy="3932111"/>
          </a:xfrm>
        </p:grpSpPr>
        <p:sp>
          <p:nvSpPr>
            <p:cNvPr id="7" name="TextBox 7"/>
            <p:cNvSpPr txBox="1"/>
            <p:nvPr/>
          </p:nvSpPr>
          <p:spPr>
            <a:xfrm>
              <a:off x="998220" y="5929312"/>
              <a:ext cx="5938399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5. 국민신문고 회신이 스스로 인정한 법리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98982" y="6650355"/>
              <a:ext cx="9409176" cy="32110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발제자께서 공개하신 2024년 11월 국민신문고 회신은 이 사안에서 가장 중요한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문서입니다. 회신은 ‘입주시감정가가 「주택법」 제57조의 분양가상한금액을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초과하면 분양가상한금액을 입주시감정가로 하고, 분양가상한금액의 택지비는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택지의 공급가격을 기준으로 하며, C14는 택지개발사업지구에 건설되는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분양전환공공임대주택이므로 지침 별표 3에 따라 조성원가를 기준으로 한다’는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3단 논법을 명확히 제시하였습니다. 이는 담당 부서가 법령을 체계적으로 읽은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결과이며, 대법원 판례의 결론과도 일치합니다. 착오는 이 회신에 있지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않습니다. 착오가 있다면 이 회신을 번복한 쪽에 있습니다.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96696" y="10164128"/>
            <a:ext cx="9491472" cy="3469195"/>
            <a:chOff x="996696" y="10164128"/>
            <a:chExt cx="9491472" cy="3469195"/>
          </a:xfrm>
        </p:grpSpPr>
        <p:sp>
          <p:nvSpPr>
            <p:cNvPr id="10" name="TextBox 10"/>
            <p:cNvSpPr txBox="1"/>
            <p:nvPr/>
          </p:nvSpPr>
          <p:spPr>
            <a:xfrm>
              <a:off x="996696" y="10164128"/>
              <a:ext cx="7414351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Ⅲ. 쟁점 2 : 신뢰보호원칙과 LH의 법적 책임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8220" y="10901362"/>
              <a:ext cx="3521297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1. 공적 견해표명의 존재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998982" y="11622405"/>
              <a:ext cx="9489186" cy="2010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행정법상 신뢰보호원칙은 ① 행정청의 공적 견해표명, ② 그 표명을 신뢰한 데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귀책사유가 없을 것, ③ 신뢰에 기초한 행위, ④ 견해표명에 반하는 처분으로 인한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이익 침해를 요건으로 합니다. 「행정절차법」 제4조 제2항은 법령 해석이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국민에게 받아들여진 뒤 새로운 해석으로 소급하여 불리하게 처리하는 것을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명문으로 금지하고 있습니다.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14" name="TextBox 14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22 / 30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998982" y="916305"/>
            <a:ext cx="9542526" cy="2811018"/>
            <a:chOff x="998982" y="916305"/>
            <a:chExt cx="9542526" cy="2811018"/>
          </a:xfrm>
        </p:grpSpPr>
        <p:sp>
          <p:nvSpPr>
            <p:cNvPr id="2" name="TextBox 2"/>
            <p:cNvSpPr txBox="1"/>
            <p:nvPr/>
          </p:nvSpPr>
          <p:spPr>
            <a:xfrm>
              <a:off x="998982" y="916305"/>
              <a:ext cx="9542526" cy="28110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대법원은 공적 견해표명이 있었는지를 담당자의 형식적 권한이 아니라 그 조직상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지위와 임무, 회신의 경위 등을 종합하여 실질적으로 판단합니다(대법원 1997.</a:t>
              </a:r>
            </a:p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9. 12. 선고 96누18380 판결 등). 국민신문고는 「민원 처리에 관한 법률」에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따른 공식 민원 처리 창구이고, 그 회신은 담당 부서의 검토를 거쳐 기관 명의로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발송됩니다. 이를 사후에 ‘담당 직원 개인의 실수’로 격하시키는 것은 판례가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채택한 실질 기준과 정면으로 어긋납니다. 기관 명의의 공식 회신이 공적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견해표명이 아니라면, 국민은 도대체 무엇을 믿고 국가와 거래해야 합니까.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98220" y="4062412"/>
            <a:ext cx="9076563" cy="3093911"/>
            <a:chOff x="998220" y="4062412"/>
            <a:chExt cx="9076563" cy="3093911"/>
          </a:xfrm>
        </p:grpSpPr>
        <p:sp>
          <p:nvSpPr>
            <p:cNvPr id="4" name="TextBox 4"/>
            <p:cNvSpPr txBox="1"/>
            <p:nvPr/>
          </p:nvSpPr>
          <p:spPr>
            <a:xfrm>
              <a:off x="998220" y="4062412"/>
              <a:ext cx="3934749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2. 나머지 요건과 법적 효과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98982" y="4783455"/>
              <a:ext cx="9075801" cy="8107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귀책사유 부존재: 당첨자들은 스스로 문제를 발견하고 공식 창구에 질의하여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답을 받았습니다. 이보다 더 주의의무를 다한 국민을 상정하기 어렵습니다.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98982" y="5945505"/>
              <a:ext cx="8995791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신뢰에 기초한 행위: 본청약 계약 체결, 다른 청약 기회의 포기, 청약통장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소진과 재당첨제한 감수, 특별공급 자격의 1회성 소진. 이는 되돌릴 수 없는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처분행위입니다.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98982" y="7507605"/>
            <a:ext cx="9075801" cy="2010918"/>
            <a:chOff x="998982" y="7507605"/>
            <a:chExt cx="9075801" cy="2010918"/>
          </a:xfrm>
        </p:grpSpPr>
        <p:sp>
          <p:nvSpPr>
            <p:cNvPr id="8" name="TextBox 8"/>
            <p:cNvSpPr txBox="1"/>
            <p:nvPr/>
          </p:nvSpPr>
          <p:spPr>
            <a:xfrm>
              <a:off x="998982" y="7507605"/>
              <a:ext cx="9075801" cy="2010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법적 효과: 행정법상으로는 신뢰에 반하는 가격 산정의 위법성 논거가 되고,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민사상으로는 「민법」 제750조 불법행위책임과 제756조 사용자책임, 계약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체결 과정의 설명의무 위반에 따른 손해배상책임의 근거가 됩니다. 공고문상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추정가격 기재와 실제 가격의 괴리는 「표시·광고의 공정화에 관한 법률」상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기만적 표시 여부의 검토 대상이기도 합니다.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98220" y="9853612"/>
            <a:ext cx="9449943" cy="3132011"/>
            <a:chOff x="998220" y="9853612"/>
            <a:chExt cx="9449943" cy="3132011"/>
          </a:xfrm>
        </p:grpSpPr>
        <p:sp>
          <p:nvSpPr>
            <p:cNvPr id="10" name="TextBox 10"/>
            <p:cNvSpPr txBox="1"/>
            <p:nvPr/>
          </p:nvSpPr>
          <p:spPr>
            <a:xfrm>
              <a:off x="998220" y="9853612"/>
              <a:ext cx="2789806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3. 사전청약의 본질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8982" y="10574655"/>
              <a:ext cx="9449181" cy="24109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사전청약은 국가가 국민에게 ‘지금 다른 곳에 청약하지 말고 기다리라’고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요청한 제도입니다. 국민이 그 요청에 따라 3년을 기다렸다면, 기다림의 비용은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요청한 쪽이 부담하는 것이 법의 상식입니다. 추정가격이 법적 구속력이 없다는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것은 LH 내부의 논리일 뿐, 그 추정가격을 보고 인생을 설계한 국민에게는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구속력 있는 약속으로 기능했습니다. 이 간극을 메우는 것이 입법의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과제입니다.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13" name="TextBox 13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23 / 30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996696" y="867728"/>
            <a:ext cx="6233724" cy="498729"/>
            <a:chOff x="996696" y="867728"/>
            <a:chExt cx="6233724" cy="498729"/>
          </a:xfrm>
        </p:grpSpPr>
        <p:sp>
          <p:nvSpPr>
            <p:cNvPr id="2" name="TextBox 2"/>
            <p:cNvSpPr txBox="1"/>
            <p:nvPr/>
          </p:nvSpPr>
          <p:spPr>
            <a:xfrm>
              <a:off x="996696" y="867728"/>
              <a:ext cx="6233724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Ⅳ. 쟁점 3 : 제도 설계의 구조적 결함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98220" y="1604962"/>
            <a:ext cx="9529953" cy="3932111"/>
            <a:chOff x="998220" y="1604962"/>
            <a:chExt cx="9529953" cy="3932111"/>
          </a:xfrm>
        </p:grpSpPr>
        <p:sp>
          <p:nvSpPr>
            <p:cNvPr id="4" name="TextBox 4"/>
            <p:cNvSpPr txBox="1"/>
            <p:nvPr/>
          </p:nvSpPr>
          <p:spPr>
            <a:xfrm>
              <a:off x="998220" y="1604962"/>
              <a:ext cx="5747576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1. 입주자격과 분양전환가격의 자기모순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98982" y="2326005"/>
              <a:ext cx="9529191" cy="32110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발제자께서 보여주신 숫자를 법의 언어로 옮기면 이렇습니다. 국가는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「공공주택 특별법 시행규칙」으로 총자산 3.5억 원 이하의 국민만을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선별하였고, 같은 법령 체계로 그 국민에게 9억 원이 넘는 가격을, 나아가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시세에 따라 11억, 13억, 15억으로 열려 있는 가격을 제시하였습니다.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목적(무주택 서민의 자가 마련)과 수단(시세연동 분양전환가)이 서로를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부정하는 제도는 비례원칙 가운데 수단의 적합성 단계에서 이미 정당화되기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어렵습니다. 헌법 제35조 제3항이 국가에 부과한 주거정책 의무와 「공공주택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특별법」 제1조의 목적에 비추어, 이 제도는 그 이름값을 하지 못하고 있습니다.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98220" y="5872162"/>
            <a:ext cx="9343263" cy="3132011"/>
            <a:chOff x="998220" y="5872162"/>
            <a:chExt cx="9343263" cy="3132011"/>
          </a:xfrm>
        </p:grpSpPr>
        <p:sp>
          <p:nvSpPr>
            <p:cNvPr id="7" name="TextBox 7"/>
            <p:cNvSpPr txBox="1"/>
            <p:nvPr/>
          </p:nvSpPr>
          <p:spPr>
            <a:xfrm>
              <a:off x="998220" y="5872162"/>
              <a:ext cx="482526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2. ‘선택형’이라는 표시의 진실성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98982" y="6593205"/>
              <a:ext cx="9342501" cy="24109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선택은 두 갈래 길이 모두 열려 있을 때 성립합니다. 당첨과 동시에 청약통장이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소진되고 재당첨제한이 걸리며 생애 한 번의 특별공급 자격이 사라진다면, 6년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뒤 ‘분양 포기’는 선택이 아니라 손실의 확정입니다. 이는 「주택공급에 관한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규칙」이 6년 임대라는 신설 유형의 특수성을 고려하지 않고 일반 당첨과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동일하게 취급한 데서 비롯된 문제이며, 국토교통부령 개정만으로 바로잡을 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있습니다.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98220" y="9339262"/>
            <a:ext cx="9423273" cy="3932111"/>
            <a:chOff x="998220" y="9339262"/>
            <a:chExt cx="9423273" cy="3932111"/>
          </a:xfrm>
        </p:grpSpPr>
        <p:sp>
          <p:nvSpPr>
            <p:cNvPr id="10" name="TextBox 10"/>
            <p:cNvSpPr txBox="1"/>
            <p:nvPr/>
          </p:nvSpPr>
          <p:spPr>
            <a:xfrm>
              <a:off x="998220" y="9339262"/>
              <a:ext cx="4888868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3. 알고도 반복한 시세연동 산정식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8982" y="10060305"/>
              <a:ext cx="9422511" cy="32110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10년 공공임대의 분양전환가격을 시세 감정가에 연동시킨 결과 판교 등에서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어떤 갈등이 벌어졌는지, 그 갈등이 헌법소원과 대법원 소송으로 이어져 국가가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어떤 비용을 치렀는지는 이미 입법자료로 축적되어 있습니다. 그럼에도 2023년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신설된 6년 선택형은 ‘입주시 감정가와 분양시 감정가의 산술평균’이라는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시세연동 구조를 다시 채택하였습니다. 제도 설계자는 이 결과를 예견할 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있었고, 예견하였어야 합니다. 상승기에는 임차인이, 하락기에는 LH가 손실을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떠안는 구조는 어느 국면에서도 안정적으로 작동하지 않는다는 것이 지난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15년의 경험입니다.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13" name="TextBox 13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24 / 30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998220" y="900112"/>
            <a:ext cx="9396603" cy="3532061"/>
            <a:chOff x="998220" y="900112"/>
            <a:chExt cx="9396603" cy="3532061"/>
          </a:xfrm>
        </p:grpSpPr>
        <p:sp>
          <p:nvSpPr>
            <p:cNvPr id="2" name="TextBox 2"/>
            <p:cNvSpPr txBox="1"/>
            <p:nvPr/>
          </p:nvSpPr>
          <p:spPr>
            <a:xfrm>
              <a:off x="998220" y="900112"/>
              <a:ext cx="4157377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4. 개발이익은 누구의 것인가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98982" y="1621155"/>
              <a:ext cx="9395841" cy="28110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발제자께서 추산하신 LH의 차익 규모에 관하여 저는 그 수치의 정확성을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독립적으로 검증하지는 못하였습니다. 그러나 구조는 명확합니다. 공공택지는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「공익사업을 위한 토지 등의 취득 및 보상에 관한 법률」에 따른 강제수용으로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조성됩니다. 원소유자의 재산권을 공익을 위해 제한하여 만든 땅에서 발생한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개발이익은 공공에 환원되어야 하고, 여기서 ‘공공’은 LH의 회계장부가 아니라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그 땅 위에 살게 될 무주택 국민입니다. 대법원이 ‘국민의 세금으로 설립된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공기업의 소명’이라고 표현한 것이 바로 이것입니다.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96696" y="4734878"/>
            <a:ext cx="9264777" cy="1964245"/>
            <a:chOff x="996696" y="4734878"/>
            <a:chExt cx="9264777" cy="1964245"/>
          </a:xfrm>
        </p:grpSpPr>
        <p:sp>
          <p:nvSpPr>
            <p:cNvPr id="5" name="TextBox 5"/>
            <p:cNvSpPr txBox="1"/>
            <p:nvPr/>
          </p:nvSpPr>
          <p:spPr>
            <a:xfrm>
              <a:off x="996696" y="4734878"/>
              <a:ext cx="8137962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Ⅴ. 쟁점 4 : 감정평가의 적정성과 절차적 정당성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98982" y="5488305"/>
              <a:ext cx="9262491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발제자께서 제시하신 인근 C-18(2020년 공급) 대비 ㎡당 택지비 2~3배 격차는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공급시기와 가산비 차이를 감안하더라도 설명을 요하는 수치입니다. 법적으로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두 가지 경로가 열려 있습니다.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98982" y="7050405"/>
            <a:ext cx="9475851" cy="2010918"/>
            <a:chOff x="998982" y="7050405"/>
            <a:chExt cx="9475851" cy="2010918"/>
          </a:xfrm>
        </p:grpSpPr>
        <p:sp>
          <p:nvSpPr>
            <p:cNvPr id="8" name="TextBox 8"/>
            <p:cNvSpPr txBox="1"/>
            <p:nvPr/>
          </p:nvSpPr>
          <p:spPr>
            <a:xfrm>
              <a:off x="998982" y="7050405"/>
              <a:ext cx="9475851" cy="2010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타당성조사: 「감정평가 및 감정평가사에 관한 법률」 제8조에 따라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국토교통부장관은 직권으로 또는 관계기관의 요청에 따라 감정평가의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타당성조사를 실시할 수 있습니다. 감정평가 결과가 610세대 무주택 서민의 6년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뒤 운명을 좌우하는 이 사안은 타당성조사의 필요성이 가장 높은 유형에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속합니다. 국회 국토교통위원회 차원의 요청도 가능합니다.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98982" y="9412605"/>
            <a:ext cx="9422511" cy="1610868"/>
            <a:chOff x="998982" y="9412605"/>
            <a:chExt cx="9422511" cy="1610868"/>
          </a:xfrm>
        </p:grpSpPr>
        <p:sp>
          <p:nvSpPr>
            <p:cNvPr id="10" name="TextBox 10"/>
            <p:cNvSpPr txBox="1"/>
            <p:nvPr/>
          </p:nvSpPr>
          <p:spPr>
            <a:xfrm>
              <a:off x="998982" y="9412605"/>
              <a:ext cx="9422511" cy="1610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정보공개: 감정평가서와 그 산정 근거는 「공공기관의 정보공개에 관한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법률」상 비공개 대상으로 보기 어렵습니다. 국민의 재산에 직접 영향을 미치는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가격 산정 과정을 ‘영업상 비밀’로 감추는 것은 공공기관에게 허용되지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않습니다.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98982" y="11374755"/>
            <a:ext cx="9102471" cy="1610868"/>
            <a:chOff x="998982" y="11374755"/>
            <a:chExt cx="9102471" cy="1610868"/>
          </a:xfrm>
        </p:grpSpPr>
        <p:sp>
          <p:nvSpPr>
            <p:cNvPr id="12" name="TextBox 12"/>
            <p:cNvSpPr txBox="1"/>
            <p:nvPr/>
          </p:nvSpPr>
          <p:spPr>
            <a:xfrm>
              <a:off x="998982" y="11374755"/>
              <a:ext cx="9102471" cy="1610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절차 개선: 현행 「공공주택 특별법 시행령」 제56조는 감정평가법인 선정을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시장·군수·구청장에게 맡기고 있으나, 임차인 측의 실질적 참여는 보장되어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있지 않습니다. 임차인대표회의의 감정평가법인 추천권 또는 이의신청권을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명문화하여 절차적 정당성을 확보하여야 합니다.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14" name="TextBox 14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25 / 30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996696" y="867728"/>
            <a:ext cx="9531477" cy="1964245"/>
            <a:chOff x="996696" y="867728"/>
            <a:chExt cx="9531477" cy="1964245"/>
          </a:xfrm>
        </p:grpSpPr>
        <p:sp>
          <p:nvSpPr>
            <p:cNvPr id="2" name="TextBox 2"/>
            <p:cNvSpPr txBox="1"/>
            <p:nvPr/>
          </p:nvSpPr>
          <p:spPr>
            <a:xfrm>
              <a:off x="996696" y="867728"/>
              <a:ext cx="7966580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Ⅵ. 제언 : 무엇을, 어느 단위에서, 얼마나 빨리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98982" y="1621155"/>
              <a:ext cx="9529191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입법 실무에서 가장 중요한 질문은 ‘무엇을 고칠 것인가’보다 ‘그것을 고치는 데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국회 본회의가 필요한가, 국토교통부 장관의 결재로 충분한가, LH 사장의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결단으로 되는가’입니다. 이 기준으로 제언을 세 단계로 구분하였습니다.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98220" y="3167062"/>
            <a:ext cx="9529953" cy="3532061"/>
            <a:chOff x="998220" y="3167062"/>
            <a:chExt cx="9529953" cy="3532061"/>
          </a:xfrm>
        </p:grpSpPr>
        <p:sp>
          <p:nvSpPr>
            <p:cNvPr id="5" name="TextBox 5"/>
            <p:cNvSpPr txBox="1"/>
            <p:nvPr/>
          </p:nvSpPr>
          <p:spPr>
            <a:xfrm>
              <a:off x="998220" y="3167062"/>
              <a:ext cx="5079692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1. 법령 개정이 필요 없는 즉시 조치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98982" y="3888105"/>
              <a:ext cx="9529191" cy="28110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첫째, LH는 C14의 택지비를 임대주택건설용지 기준, 즉 조성원가를 기준으로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재산정하고 입주시 감정가를 다시 공고하여야 합니다. 이는 새로운 입법을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요하지 않습니다. 대법원 전원합의체 판결이 제시한 유추적용 법리와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「택지개발업무처리지침」 제21조 제5항 제4호 및 별표 3을 실질에 맞게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적용하기만 하면 되는 일이며, 2024년 11월 국민신문고 회신이 이미 그 결론에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도달해 있었습니다. LH에게 필요한 것은 새로운 권한이 아니라 이미 자신이 밝힌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법 해석으로 돌아가겠다는 결단입니다.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98982" y="7050405"/>
            <a:ext cx="9209151" cy="2410968"/>
            <a:chOff x="998982" y="7050405"/>
            <a:chExt cx="9209151" cy="2410968"/>
          </a:xfrm>
        </p:grpSpPr>
        <p:sp>
          <p:nvSpPr>
            <p:cNvPr id="8" name="TextBox 8"/>
            <p:cNvSpPr txBox="1"/>
            <p:nvPr/>
          </p:nvSpPr>
          <p:spPr>
            <a:xfrm>
              <a:off x="998982" y="7050405"/>
              <a:ext cx="9209151" cy="24109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둘째, 국토교통부는 「감정평가 및 감정평가사에 관한 법률」 제8조에 따른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타당성조사에 착수하고, 감정평가서와 산정 근거를 공개하여야 합니다. 인근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단지 대비 ㎡당 택지비가 두세 배에 이른다는 지적이 제기된 이상, 그 격차가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정당한 것이라면 공개하지 못할 이유가 없고, 정당하지 않다면 더더욱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공개되어야 합니다. 610세대의 6년 뒤를 좌우하는 가격 산정 과정을 비공개로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두는 것은 「공공기관의 정보공개에 관한 법률」의 취지에도 맞지 않습니다.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98982" y="9812655"/>
            <a:ext cx="9182481" cy="2010918"/>
            <a:chOff x="998982" y="9812655"/>
            <a:chExt cx="9182481" cy="2010918"/>
          </a:xfrm>
        </p:grpSpPr>
        <p:sp>
          <p:nvSpPr>
            <p:cNvPr id="10" name="TextBox 10"/>
            <p:cNvSpPr txBox="1"/>
            <p:nvPr/>
          </p:nvSpPr>
          <p:spPr>
            <a:xfrm>
              <a:off x="998982" y="9812655"/>
              <a:ext cx="9182481" cy="2010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셋째, 국토교통부와 LH는 국민신문고 회신이 번복된 경위를 조사하여 책임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소재를 밝히고, 그 결과를 당첨자들에게 공식적으로 설명하여야 합니다.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‘담당자 착오’라는 한 문장으로 종결할 사안이 아닙니다. 착오였다면 왜 그런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착오가 발생했는지, 착오가 아니었다면 왜 결론이 바뀌었는지에 대한 설명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없이는 어떤 신뢰 회복도 불가능합니다.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98220" y="12158662"/>
            <a:ext cx="8996553" cy="2331911"/>
            <a:chOff x="998220" y="12158662"/>
            <a:chExt cx="8996553" cy="2331911"/>
          </a:xfrm>
        </p:grpSpPr>
        <p:sp>
          <p:nvSpPr>
            <p:cNvPr id="12" name="TextBox 12"/>
            <p:cNvSpPr txBox="1"/>
            <p:nvPr/>
          </p:nvSpPr>
          <p:spPr>
            <a:xfrm>
              <a:off x="998220" y="12158662"/>
              <a:ext cx="6972029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2. 국토교통부령·행정규칙 개정으로 가능한 조치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98982" y="12879705"/>
              <a:ext cx="8995791" cy="1610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첫째, 「택지개발업무처리지침」에 분양주택건설용지를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공공임대주택건설용지로 전환하여 사용하는 경우 택지공급가격 역시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임대주택건설용지 기준을 적용한다는 취지를 명문화하여야 합니다. 오늘 이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자리에서 다투고 있는 해석상 쟁점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15" name="TextBox 15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26 / 30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98982" y="916305"/>
            <a:ext cx="8889111" cy="81076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3150"/>
              </a:lnSpc>
            </a:pPr>
            <a:r>
              <a:rPr lang="ko-KR" sz="2100" dirty="0">
                <a:solidFill>
                  <a:srgbClr val="222222"/>
                </a:solidFill>
                <a:latin typeface="Pretendard"/>
                <a:ea typeface="Pretendard"/>
                <a:cs typeface="Pretendard"/>
              </a:rPr>
              <a:t xml:space="preserve">이 애초에 발생하지 않도록 하는 가장 간명한 방법이며, 국토교통부의 훈령 </a:t>
            </a:r>
            <a:r>
              <a:rPr lang="ko-KR" sz="2100" dirty="0">
                <a:solidFill>
                  <a:srgbClr val="222222"/>
                </a:solidFill>
                <a:latin typeface="Pretendard"/>
                <a:ea typeface="Pretendard"/>
                <a:cs typeface="Pretendard"/>
              </a:rPr>
              <a:t>개정만으로 가능합니다.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98982" y="2078355"/>
            <a:ext cx="9195816" cy="2010918"/>
            <a:chOff x="998982" y="2078355"/>
            <a:chExt cx="9195816" cy="2010918"/>
          </a:xfrm>
        </p:grpSpPr>
        <p:sp>
          <p:nvSpPr>
            <p:cNvPr id="3" name="TextBox 3"/>
            <p:cNvSpPr txBox="1"/>
            <p:nvPr/>
          </p:nvSpPr>
          <p:spPr>
            <a:xfrm>
              <a:off x="998982" y="2078355"/>
              <a:ext cx="9195816" cy="2010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둘째, 「공공주택 특별법 시행규칙」 별표 7의 6년 임대 분양전환가격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산정기준에 상한을 설정하여야 합니다. 입주시 감정가에 소비자물가상승률을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연동한 금액을 상한으로 두는 방식 등을 검토할 수 있습니다. 시세 상승분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전부를 임차인에게 전가하지 않으면서도 공공의 원가 회수는 보장하는 지점이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반드시 존재하며, 그 지점을 찾는 것이 정책 설계의 본령입니다.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98982" y="4440555"/>
            <a:ext cx="9462516" cy="2010918"/>
            <a:chOff x="998982" y="4440555"/>
            <a:chExt cx="9462516" cy="2010918"/>
          </a:xfrm>
        </p:grpSpPr>
        <p:sp>
          <p:nvSpPr>
            <p:cNvPr id="5" name="TextBox 5"/>
            <p:cNvSpPr txBox="1"/>
            <p:nvPr/>
          </p:nvSpPr>
          <p:spPr>
            <a:xfrm>
              <a:off x="998982" y="4440555"/>
              <a:ext cx="9462516" cy="2010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셋째, 「주택공급에 관한 규칙」을 개정하여 6년 임대에서 분양을 선택하지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않은 경우 청약통장의 효력과 특별공급 자격을 복원하고 재당첨제한을 적용하지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않도록 하여야 합니다. 6년 뒤 분양 여부를 선택하라고 설계한 제도에서, 당첨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시점에 이미 다른 모든 선택지를 소멸시키는 것은 제도 자체와 모순됩니다. 이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역시 국토교통부령 개정 사항입니다.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98220" y="6786562"/>
            <a:ext cx="9303258" cy="3132011"/>
            <a:chOff x="998220" y="6786562"/>
            <a:chExt cx="9303258" cy="3132011"/>
          </a:xfrm>
        </p:grpSpPr>
        <p:sp>
          <p:nvSpPr>
            <p:cNvPr id="7" name="TextBox 7"/>
            <p:cNvSpPr txBox="1"/>
            <p:nvPr/>
          </p:nvSpPr>
          <p:spPr>
            <a:xfrm>
              <a:off x="998220" y="6786562"/>
              <a:ext cx="498428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2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3. 국회의 법률 개정이 필요한 조치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98982" y="7507605"/>
              <a:ext cx="9302496" cy="24109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첫째, 사전청약 추정가격에 관한 법적 규율을 「공공주택 특별법」에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신설하여야 합니다. 추정가격과 본청약 가격의 허용 오차 한도를 정하고, 이를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초과하는 경우 당첨자에게 귀책사유 없는 계약해제권과 대기기간에 상응하는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보상을 인정하는 방식입니다. 국가가 국민에게 기다리라고 요청한 이상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기다림의 위험은 요청한 쪽이 부담하여야 한다는 것이 「행정절차법」 제4조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제2항의 취지에도 부합합니다.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98982" y="10269855"/>
            <a:ext cx="9009126" cy="1610868"/>
            <a:chOff x="998982" y="10269855"/>
            <a:chExt cx="9009126" cy="1610868"/>
          </a:xfrm>
        </p:grpSpPr>
        <p:sp>
          <p:nvSpPr>
            <p:cNvPr id="10" name="TextBox 10"/>
            <p:cNvSpPr txBox="1"/>
            <p:nvPr/>
          </p:nvSpPr>
          <p:spPr>
            <a:xfrm>
              <a:off x="998982" y="10269855"/>
              <a:ext cx="9009126" cy="1610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둘째, 분양전환가격의 상한을 시행규칙이 아니라 법률 단위에서 명시하고,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하위법령에 대한 위임의 한계를 설정하여야 합니다. 국민의 재산권에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직접적이고 중대한 영향을 미치는 가격 결정 기준을 부령의 별표에 전적으로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맡겨 두는 현재의 구조는 의회유보 원칙에 비추어 재검토가 필요합니다.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98982" y="12232005"/>
            <a:ext cx="9342501" cy="2010918"/>
            <a:chOff x="998982" y="12232005"/>
            <a:chExt cx="9342501" cy="2010918"/>
          </a:xfrm>
        </p:grpSpPr>
        <p:sp>
          <p:nvSpPr>
            <p:cNvPr id="12" name="TextBox 12"/>
            <p:cNvSpPr txBox="1"/>
            <p:nvPr/>
          </p:nvSpPr>
          <p:spPr>
            <a:xfrm>
              <a:off x="998982" y="12232005"/>
              <a:ext cx="9342501" cy="2010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셋째, 감정평가법인 선정 절차에 임차인대표회의의 추천권과 이의신청권을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법정화하여야 합니다. 현행 「공공주택 특별법 시행령」 제56조는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감정평가법인 선정을 지방자치단체장에게 맡기고 있을 뿐, 가격 결정의 직접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당사자인 임차인의 참여를 보장하지 않습니다. 절차적 정당성이 확보되지 않은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가격은 결과가 아무리 타당하더라도 승복을 얻기 어렵습니다.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14" name="TextBox 14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27 / 30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996696" y="1011555"/>
            <a:ext cx="10224897" cy="11650218"/>
            <a:chOff x="996696" y="1011555"/>
            <a:chExt cx="10224897" cy="11650218"/>
          </a:xfrm>
        </p:grpSpPr>
        <p:sp>
          <p:nvSpPr>
            <p:cNvPr id="2" name="TextBox 2"/>
            <p:cNvSpPr txBox="1"/>
            <p:nvPr/>
          </p:nvSpPr>
          <p:spPr>
            <a:xfrm>
              <a:off x="998982" y="1011555"/>
              <a:ext cx="9795891" cy="1610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정리하면, 1번의 조치들은 오늘 이 자리에서 정부와 LH가 답할 수 있는 사항이고,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2번은 국토교통부의 의지만으로 수개월 내에 가능한 사항이며, 3번이 국회의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몫입니다. 이 사안에서 ‘법이 없어서 못 한다’는 항변이 성립하는 영역은 생각보다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좁습니다.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96696" y="3820478"/>
              <a:ext cx="1701637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Ⅶ. 마치며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98982" y="4726305"/>
              <a:ext cx="10222611" cy="1610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발제자께서 마지막에 인용하신 2011년 대법원 판결의 문장을 저도 다시 읽었습니다.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‘청년들의 취업난과 급여에 비하여 지나치게 높은 주택가격으로 인하여 결혼과 출산이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미루어지고 있다.’ 이것은 2026년의 신문 사설이 아니라 15년 전 대법원 판결문의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한 구절입니다. 그때 대법원은 공기업에게 ‘본래의 임무에 충실하라’고 했습니다.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98982" y="7069455"/>
              <a:ext cx="10102596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LH가 말하는 ‘현행법’은 법의 문언 중 자신에게 유리한 한 줄이고, 대법원이 말한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‘공기업의 소명’은 법의 체계와 목적 전체입니다. 저는 후자가 전자에 앞선다고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생각합니다. 그리고 그 생각은 저의 의견이 아니라 대법원 전원합의체의 판단입니다.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98982" y="9012555"/>
              <a:ext cx="10035921" cy="24109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C14는 첫 사례입니다. 택지비 산정 쟁점은 주상복합용지라는 C14의 고유한 사정에서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비롯된 것이지만, 시세연동 분양전환가와 선택권 소멸이라는 제도 구조상의 문제는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부천대장·고양창릉 등 남은 선택형 단지에서 본청약 시기마다 반복될 수밖에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없습니다. 지금 C14에서 법의 실질을 회복하는 것은 610세대를 구제하는 일이자,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 제도 전체가 6년마다 법정으로 향하는 미래를 막는 일입니다. 정부와 LH의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책임 있는 재검토, 그리고 국회의 신속한 입법을 요청드립니다.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98982" y="12251055"/>
              <a:ext cx="159033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감사합니다.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9" name="TextBox 9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28 / 30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844296" y="772478"/>
            <a:ext cx="7704011" cy="1511617"/>
            <a:chOff x="844296" y="772478"/>
            <a:chExt cx="7704011" cy="1511617"/>
          </a:xfrm>
        </p:grpSpPr>
        <p:sp>
          <p:nvSpPr>
            <p:cNvPr id="2" name="TextBox 2"/>
            <p:cNvSpPr txBox="1"/>
            <p:nvPr/>
          </p:nvSpPr>
          <p:spPr>
            <a:xfrm>
              <a:off x="844296" y="772478"/>
              <a:ext cx="5959650" cy="9559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600"/>
                </a:lnSpc>
              </a:pPr>
              <a:r>
                <a:rPr lang="ko-KR" sz="255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‘세입자 낀 집’ 갭투자 허용 연장 추진… </a:t>
              </a:r>
              <a:r>
                <a:rPr lang="ko-KR" sz="255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정책 충돌에 세 번째 ‘예외’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849630" y="1990725"/>
              <a:ext cx="7698677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이유경 기자 | 경제부 등록: 2026.08.10 오후 21:05 · 수정: 2026.08.10 오후 21:11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48106" y="2777490"/>
            <a:ext cx="9676638" cy="11762994"/>
            <a:chOff x="848106" y="2777490"/>
            <a:chExt cx="9676638" cy="11762994"/>
          </a:xfrm>
        </p:grpSpPr>
        <p:sp>
          <p:nvSpPr>
            <p:cNvPr id="5" name="TextBox 5"/>
            <p:cNvSpPr txBox="1"/>
            <p:nvPr/>
          </p:nvSpPr>
          <p:spPr>
            <a:xfrm>
              <a:off x="848106" y="2777490"/>
              <a:ext cx="80702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[앵커]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48106" y="3177540"/>
              <a:ext cx="957376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부동산 세제 개편안 발표 이후 시장 혼란이 커지자 정부가 부랴부랴 보완 대책을 내놓고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있습니다. 당초 토지거래 허가구역에서 세입자가 있는 아파트의 경우, 올해말까지 무주택자의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갭투자를 허용하기로 했는데, 이걸 또 연장하는 방안을 추진하고 있습니다.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48106" y="4187190"/>
              <a:ext cx="837361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벌써 세차례나 예외를 인정한 셈인데, 왜 이렇게 정책을 바꾸는건지 이유경 기자가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취재했습니다.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48106" y="5025390"/>
              <a:ext cx="106145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[리포트]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48106" y="5425440"/>
              <a:ext cx="936802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정부는 당초 올해 말로 끝나는 ‘실거주 의무 유예’ 특례를 최대 2028년까지 연장하는 방안을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검토하고 있습니다.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8106" y="6187440"/>
              <a:ext cx="581933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이형일 / 재정경제부 1차관 (지난6일, 팩트방앗간)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48106" y="6568440"/>
              <a:ext cx="967663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“토지거래허가제에 묶여서 실거주하는 사람 찾기가 어려워 팔기가 어렵다, 그리고 현재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세입자가 살고 있는데 어떻게 파냐. 추가적으로 실거주 유예 확대 방안을 준비 중에 있습니다.”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8106" y="7330440"/>
              <a:ext cx="439209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실거주 의무 유예 결정은 올해만 세번째.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8106" y="7768590"/>
              <a:ext cx="937945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지난 2월엔 양도세 중과 부활을 앞두고 다주택자 아파트에 적용했고, 5월에는 형평성 논란이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일자 비거주 1주택자 아파트까지 대상을 넓혔습니다.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8106" y="8530590"/>
              <a:ext cx="889939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이번에는 세제 개편안에 다주택자의 양도세 중과 조치를 2년간 완화해주기로 한 데 따른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조칩니다.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8106" y="9292590"/>
              <a:ext cx="854506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양도세와 보유세를 높인 만큼 다주택자들이 집을 팔고 나갈 수 있도록 마지막 퇴로를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열어주겠다는 의도입니다.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8106" y="10054590"/>
              <a:ext cx="560367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하지만 정책 신뢰성이 훼손됐다는 지적이 나옵니다.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48106" y="10587990"/>
              <a:ext cx="445812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이은형 / 대한건설정책연구원 연구위원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48106" y="10968990"/>
              <a:ext cx="955090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“보완 조치가 반복이 되면 정책 자체의 신뢰성에도 의문이 제기될 수가 있고, 실거주하지 않은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주택은 모두 매도하도록 방향성을 설정한 것부터가 정책의 방향성이 맞는 건지”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48106" y="11730990"/>
              <a:ext cx="536135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급하게 집을 팔았던 다주택자들의 불만도 큽니다.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48106" y="12264390"/>
              <a:ext cx="246083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서울 지역 공인중개사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48106" y="12645390"/>
              <a:ext cx="932230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“버티는 게 낫지 않았을까 그런 약간 아쉬움? 매매가도 솔직히 진행되는 사이에 좀 오르기도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했고, 그러니까 매도인들은 좀 속상해하시는 것도 사실이었고…”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48106" y="13540740"/>
              <a:ext cx="914148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‘아니면 말고’식의 정책이 시장 혼란과 정부에 대한 불신만 키우고 있는 모양샙니다.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48106" y="14188440"/>
              <a:ext cx="256580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TV조선 이유경입니다.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25" name="TextBox 25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29 / 30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942594" y="932498"/>
            <a:ext cx="9735312" cy="13240131"/>
            <a:chOff x="942594" y="932498"/>
            <a:chExt cx="9735312" cy="13240131"/>
          </a:xfrm>
        </p:grpSpPr>
        <p:sp>
          <p:nvSpPr>
            <p:cNvPr id="2" name="TextBox 2"/>
            <p:cNvSpPr txBox="1"/>
            <p:nvPr/>
          </p:nvSpPr>
          <p:spPr>
            <a:xfrm>
              <a:off x="942594" y="932498"/>
              <a:ext cx="8997124" cy="1495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우리가 오늘 살펴봐야 할 것도 바로 이 지점입니다. 분양전환 가격은 어떤 기준과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절차를 통해 결정되는 것이 적정한지, 입주자가 계약 단계에서 충분한 정보를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제공받고 있는지, 사업시행자와 입주자 사이의 정보 격차를 줄일 방법은 없는지,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현행 제도에서 보완해야 할 부분은 무엇인지 구체적으로 따져볼 필요가 있습니다.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42594" y="2599372"/>
              <a:ext cx="9158097" cy="18672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또한 C14블록의 문제를 하나의 개별 민원으로만 바라봐서는 안 된다고 생각합니다.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비슷한 방식의 공공임대주택이 앞으로도 계속 공급된다면 현재 현장에서 나타나는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갈등과 제도적 빈틈을 제대로 확인하고 개선해야 같은 문제가 반복되는 것을 막을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수 있습니다. 정책은 설계 당시의 명분보다 실제 적용 과정에서 국민에게 어떤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결과를 만들어내는지가 중요합니다.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42594" y="4647248"/>
              <a:ext cx="9244774" cy="18672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오늘 토론회에는 입주예정자협의회의 현장 경험과 함께 LH의 제도 운영 입장,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부동산 시장과 법률 분야의 전문적인 시각, 언론이 바라본 문제의식까지 다양한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관점이 함께합니다. 어느 한쪽의 주장만 확인하는 자리가 아니라 각자의 근거를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충분히 듣고 쟁점을 명확히 하는 자리가 되었으면 합니다. 저 역시 좌장을 맡아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논의가 구체적인 사실과 제도를 중심으로 충실하게 이루어질 수 있도록 하겠습니다.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42594" y="6695122"/>
              <a:ext cx="9566719" cy="18672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발제를 맡아주신 화성동탄2 C14 입주예정자협의회 이준석 회장님과 토론에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참여해주신 박병호 LH 판매기획처 주택마케팅1팀장님, 김인만 부동산경제연구소장님,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최원혁 법무법인 대륙아주 변호사님, 이유경 TV조선 경제부 부동산팀장님께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감사드립니다. 오늘 제시되는 의견 가운데 제도적으로 개선할 부분이 확인된다면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국회에서도 필요한 사항을 면밀히 살펴보겠습니다.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42594" y="8742998"/>
              <a:ext cx="9418129" cy="1495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이번 토론회를 시작으로 분양전환형 공공임대 제도가 실제 수요자의 관점에서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합리적으로 설계되고 운영되고 있는지 지속적으로 점검하겠습니다. 공급자의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편의보다는 입주자의 예측 가능성을 높이고, 공공주택이라는 이름에 걸맞게 투명하고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신뢰할 수 있는 제도가 될 수 있도록 합리적인 대안을 찾아가겠습니다.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42594" y="10409872"/>
              <a:ext cx="9046654" cy="1124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오늘 논의가 동탄2 C14블록 입주예정자들의 문제를 제대로 이해하는 계기가 되고,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나아가 분양전환형 공공임대 제도 전반을 개선하는 출발점이 되기를 기대합니다.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함께해주신 모든 분들께 다시 한번 감사드립니다.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42594" y="11838622"/>
              <a:ext cx="1476737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감사합니다.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846782" y="13267372"/>
              <a:ext cx="1831124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2026년 9월 4일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909465" y="13791248"/>
              <a:ext cx="3768441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ko-KR" sz="19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경기화성시을 국회의원 이준석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083607" y="15872460"/>
            <a:ext cx="1643786" cy="234696"/>
            <a:chOff x="5083607" y="15872460"/>
            <a:chExt cx="1643786" cy="234696"/>
          </a:xfrm>
        </p:grpSpPr>
        <p:sp>
          <p:nvSpPr>
            <p:cNvPr id="12" name="TextBox 12"/>
            <p:cNvSpPr txBox="1"/>
            <p:nvPr/>
          </p:nvSpPr>
          <p:spPr>
            <a:xfrm>
              <a:off x="5083607" y="15872460"/>
              <a:ext cx="164378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원문 5쪽 · 복원 3 / 30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844296" y="772478"/>
            <a:ext cx="7704011" cy="1492567"/>
            <a:chOff x="844296" y="772478"/>
            <a:chExt cx="7704011" cy="1492567"/>
          </a:xfrm>
        </p:grpSpPr>
        <p:sp>
          <p:nvSpPr>
            <p:cNvPr id="2" name="TextBox 2"/>
            <p:cNvSpPr txBox="1"/>
            <p:nvPr/>
          </p:nvSpPr>
          <p:spPr>
            <a:xfrm>
              <a:off x="844296" y="772478"/>
              <a:ext cx="6520720" cy="9559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600"/>
                </a:lnSpc>
              </a:pPr>
              <a:r>
                <a:rPr lang="ko-KR" sz="255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‘4억 이하 빌라’ 이어 ‘고시원 욕조’ 논란… </a:t>
              </a:r>
              <a:r>
                <a:rPr lang="ko-KR" sz="255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청년층 주거 하향 평준화 우려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849630" y="1971675"/>
              <a:ext cx="7698677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이유경 기자 | 경제부 등록: 2026.08.17 오후 21:38 · 수정: 2026.08.17 오후 21:46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48106" y="2663190"/>
            <a:ext cx="10086518" cy="11972544"/>
            <a:chOff x="848106" y="2663190"/>
            <a:chExt cx="10086518" cy="11972544"/>
          </a:xfrm>
        </p:grpSpPr>
        <p:sp>
          <p:nvSpPr>
            <p:cNvPr id="5" name="TextBox 5"/>
            <p:cNvSpPr txBox="1"/>
            <p:nvPr/>
          </p:nvSpPr>
          <p:spPr>
            <a:xfrm>
              <a:off x="848106" y="2663190"/>
              <a:ext cx="80702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[앵커]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48106" y="3044190"/>
              <a:ext cx="9253728" cy="13235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요즘 여권에서 나오는 청년층 주거 대책 아이디어를 보면 뭔가 이들이 원하는 것과는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엇나가는 느낌입니다. 황희 의원의 폐버스 하우스가 엄청난 비난을 받은데 이어, 정부가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내놓은 4억 원 이하 빌라 지원책도 마찬가지였죠. 이번엔 고시원에 욕조를 설치하고 책상을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없앨 수 있는 방안을 내놓았는데, 하나같이 주거의 질을 하향 평준화한다는 지적입니다.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48106" y="4434840"/>
              <a:ext cx="216278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이유경 기자입니다.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48106" y="5082540"/>
              <a:ext cx="106145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[리포트]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48106" y="5463540"/>
              <a:ext cx="855649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고시원이 밀집한 서울의 한 골목, 1~2평 공간에 책상이 있고, 공용 샤워실을 쓰는 게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일반적입니다.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8106" y="6187440"/>
              <a:ext cx="921943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정부는 지난 12일 고시원 방마다 욕조 설치를 허용하고, 책상 설치 의무를 없애는 개정안을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예고했습니다.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48106" y="6911340"/>
              <a:ext cx="921418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고시원이 청년층 주거지로 활용되는 상황을 반영해 규제를 완화하겠다는 취지입니다.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8106" y="7330440"/>
              <a:ext cx="889939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실제로 고시원이나 고시텔에 사는 가구는 약 15만8000가구로, 주택이 아닌 시설에 사는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(44만3000)가구의 35%를 차지 합니다.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8106" y="8054340"/>
              <a:ext cx="560367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하지만 고시원에 사는 청년들조차 반기지 않습니다.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8106" y="8587740"/>
              <a:ext cx="223184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30대 고시원 거주자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8106" y="8968740"/>
              <a:ext cx="892225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“욕조가 있어야 되나 싶기도 하고, 어차피 샤워는 다 공동으로 써도 불편함은 없거든요.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화장실이 안에 있다고 해도 환기도 잘 안될 것 같고.”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8106" y="9711690"/>
              <a:ext cx="945946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폐차 예정인 버스를 청년 임시 거처로 활용하자는 여당 의원의 발언에 이어, 4억 원 이하 빌라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지원책, 욕조 고시원까지 나오자 2030세대의 주거 대안을 하향 평준화 시키는 것 아니냐는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비판도 나옵니다.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48106" y="10759440"/>
              <a:ext cx="242266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강서구 / 서울 화곡동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48106" y="11140440"/>
              <a:ext cx="902512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“버스 개조 같은 경우에는 헛웃음이 나오더라고요. 누구도 빌라에 살고 싶진 않기 때문에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정책들이 아파트에 많이 집중됐으면 좋겠다”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48106" y="11864340"/>
              <a:ext cx="904455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특히 고시원은 주거지가 아닌 근린생활시설인 만큼 화재나 안전 문제에 취약합니다.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48106" y="12397740"/>
              <a:ext cx="478888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권대중 / 한성대 경제부동산학과 석좌교수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48106" y="12778740"/>
              <a:ext cx="902512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“고시원의 칸막이가 전부 경량 칸막이거나 화재에 취약하거나 또는 소음, 방음이 안 되는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상태에서 살고 있거든요. 그래서 안전 문제를 좀 더 신경쓰는 게 바람직하지 않나”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48106" y="13597890"/>
              <a:ext cx="1008651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정부가 공급에만 초점을 맞추면서 현실과 동떨어진 대책만 내놓고 있다는 쓴소리가 나옵니다.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48106" y="14283690"/>
              <a:ext cx="256580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TV조선 이유경입니다.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922063" y="15872460"/>
            <a:ext cx="1966874" cy="234696"/>
            <a:chOff x="4922063" y="15872460"/>
            <a:chExt cx="1966874" cy="234696"/>
          </a:xfrm>
        </p:grpSpPr>
        <p:sp>
          <p:nvSpPr>
            <p:cNvPr id="25" name="TextBox 25"/>
            <p:cNvSpPr txBox="1"/>
            <p:nvPr/>
          </p:nvSpPr>
          <p:spPr>
            <a:xfrm>
              <a:off x="4922063" y="15872460"/>
              <a:ext cx="19668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30 / 30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857250" y="857250"/>
            <a:ext cx="8667750" cy="3755361"/>
            <a:chOff x="857250" y="857250"/>
            <a:chExt cx="8667750" cy="3755361"/>
          </a:xfrm>
        </p:grpSpPr>
        <p:sp>
          <p:nvSpPr>
            <p:cNvPr id="2" name="Rectangle 2"/>
            <p:cNvSpPr/>
            <p:nvPr/>
          </p:nvSpPr>
          <p:spPr>
            <a:xfrm>
              <a:off x="857250" y="857250"/>
              <a:ext cx="4286250" cy="666750"/>
            </a:xfrm>
            <a:prstGeom prst="rect">
              <a:avLst/>
            </a:prstGeom>
            <a:solidFill>
              <a:srgbClr val="111111"/>
            </a:solidFill>
            <a:ln>
              <a:noFill/>
            </a:ln>
          </p:spPr>
        </p:sp>
        <p:sp>
          <p:nvSpPr>
            <p:cNvPr id="3" name="TextBox 3"/>
            <p:cNvSpPr txBox="1"/>
            <p:nvPr/>
          </p:nvSpPr>
          <p:spPr>
            <a:xfrm>
              <a:off x="1177671" y="1039178"/>
              <a:ext cx="854932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축 사</a:t>
              </a:r>
            </a:p>
          </p:txBody>
        </p:sp>
        <p:pic>
          <p:nvPicPr>
            <p:cNvPr id="4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2500" y="2102513"/>
              <a:ext cx="2143125" cy="2510098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3467481" y="3444240"/>
              <a:ext cx="202951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개혁신당 국회의원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458337" y="3859530"/>
              <a:ext cx="1563167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60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천하람</a:t>
              </a:r>
            </a:p>
          </p:txBody>
        </p:sp>
        <p:sp>
          <p:nvSpPr>
            <p:cNvPr id="7" name="Line 7"/>
            <p:cNvSpPr/>
            <p:nvPr/>
          </p:nvSpPr>
          <p:spPr>
            <a:xfrm>
              <a:off x="3476625" y="4572000"/>
              <a:ext cx="6048375" cy="9525"/>
            </a:xfrm>
            <a:custGeom>
              <a:avLst/>
              <a:gdLst/>
              <a:ahLst/>
              <a:cxnLst/>
              <a:rect l="l" t="t" r="r" b="b"/>
              <a:pathLst>
                <a:path w="6048375" h="9525">
                  <a:moveTo>
                    <a:pt x="0" y="0"/>
                  </a:moveTo>
                  <a:lnTo>
                    <a:pt x="6048375" y="0"/>
                  </a:lnTo>
                </a:path>
              </a:pathLst>
            </a:custGeom>
            <a:noFill/>
            <a:ln w="19050">
              <a:solidFill>
                <a:srgbClr val="777777"/>
              </a:solidFill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943356" y="5044440"/>
            <a:ext cx="8830818" cy="6943344"/>
            <a:chOff x="943356" y="5044440"/>
            <a:chExt cx="8830818" cy="6943344"/>
          </a:xfrm>
        </p:grpSpPr>
        <p:sp>
          <p:nvSpPr>
            <p:cNvPr id="9" name="TextBox 9"/>
            <p:cNvSpPr txBox="1"/>
            <p:nvPr/>
          </p:nvSpPr>
          <p:spPr>
            <a:xfrm>
              <a:off x="943356" y="5044440"/>
              <a:ext cx="160545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안녕하십니까.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43356" y="5615940"/>
              <a:ext cx="368937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개혁신당 국회의원 천하람입니다.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43356" y="6377940"/>
              <a:ext cx="8442198" cy="1380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먼저 「분양전환 선택형 공공임대, 지금 이대로 괜찮은가? - 동탄2 C14블록 사례를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중심으로」 토론회 개최를 진심으로 축하드립니다. 분양전환형 공공임대의 제도적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문제를 실제 입주예정자들의 사례를 통해 살펴보고 개선 방향을 모색하기 위해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자리를 마련해주신 이준석 의원님께 감사드립니다.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943356" y="7978140"/>
              <a:ext cx="8830818" cy="17236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공공임대주택은 무주택 국민의 주거 안정을 지원하고, 장기적으로 내 집 마련의 기회를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넓히기 위한 중요한 주거정책 수단입니다. 특히 일정 기간 임대 후 분양 여부를 선택할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수 있도록 설계된 분양전환형 공공임대는 임차인의 선택권을 확대한다는 취지를 갖고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있습니다. 그러나 아무리 좋은 취지에서 출발한 제도라도 실제 현장에서 국민이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예측하기 어렵고 불합리하다고 느낀다면 그 운영 방식을 다시 살펴봐야 합니다.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43356" y="9921240"/>
              <a:ext cx="8305038" cy="2066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동탄2 C14블록 입주예정자들이 제기하고 있는 문제 역시 이러한 관점에서 면밀히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검토할 필요가 있습니다. 입주 당시 기대했던 조건과 실제 분양전환 과정 사이에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차이가 발생하거나, 분양가격의 산정 기준과 절차가 충분히 예측 가능하지 않다면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주거 안정을 위해 마련된 제도가 오히려 새로운 불안의 원인이 될 수 있습니다.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특히 주택은 국민의 삶과 자산에서 차지하는 비중이 큰 만큼 계약과 분양전환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과정에서 투명성과 예측 가능성이 무엇보다 중요합니다.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083607" y="15872460"/>
            <a:ext cx="1643786" cy="234696"/>
            <a:chOff x="5083607" y="15872460"/>
            <a:chExt cx="1643786" cy="234696"/>
          </a:xfrm>
        </p:grpSpPr>
        <p:sp>
          <p:nvSpPr>
            <p:cNvPr id="15" name="TextBox 15"/>
            <p:cNvSpPr txBox="1"/>
            <p:nvPr/>
          </p:nvSpPr>
          <p:spPr>
            <a:xfrm>
              <a:off x="5083607" y="15872460"/>
              <a:ext cx="164378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원문 6쪽 · 복원 4 / 30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942594" y="1218248"/>
            <a:ext cx="9735312" cy="12859131"/>
            <a:chOff x="942594" y="1218248"/>
            <a:chExt cx="9735312" cy="12859131"/>
          </a:xfrm>
        </p:grpSpPr>
        <p:sp>
          <p:nvSpPr>
            <p:cNvPr id="2" name="TextBox 2"/>
            <p:cNvSpPr txBox="1"/>
            <p:nvPr/>
          </p:nvSpPr>
          <p:spPr>
            <a:xfrm>
              <a:off x="942594" y="1218248"/>
              <a:ext cx="9244774" cy="18672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공공주택 정책에서는 공급 물량을 늘리는 것만큼이나 제도를 신뢰할 수 있도록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만드는 일이 중요합니다. 사업시행자와 입주자 사이에 정보의 격차가 발생하지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않도록 하고, 분양전환 가격과 절차에 대한 기준을 명확히 하며, 입주자가 충분한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정보를 바탕으로 선택할 수 있는 구조를 갖춰야 합니다. 제도의 취지와 실제 운영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사이에 간극이 있다면 현장의 목소리를 토대로 합리적인 개선책을 마련해야 합니다.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42594" y="3313748"/>
              <a:ext cx="8935212" cy="18672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그런 점에서 오늘 토론회는 동탄2 C14블록이라는 구체적인 사례를 출발점으로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분양전환 선택형 공공임대 제도 전반을 점검하는 자리가 될 것으로 기대합니다.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입주예정자들의 경험은 물론 LH의 제도 운영 입장, 부동산 시장의 관점과 법률적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검토까지 함께 논의되는 만큼 문제의 원인과 개선 방향을 보다 입체적으로 살펴볼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수 있을 것입니다.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42594" y="5409248"/>
              <a:ext cx="8972360" cy="1495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유선종 건국대학교 교수님을 비롯해 발제와 토론에 참여해주신 화성동탄2 C14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입주예정자협의회와 박병호 LH 팀장님, 김인만 소장님, 최원혁 변호사님, 이유경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기자님께도 감사의 말씀을 드립니다. 서로 다른 입장과 경험이 충분히 논의되어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현장에서 실제로 작동할 수 있는 대안으로 이어지기를 바랍니다.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42594" y="7123748"/>
              <a:ext cx="9182862" cy="1495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국회에서도 공공임대주택이 본래의 취지에 맞게 국민의 주거 안정을 뒷받침하고,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입주자의 정당한 권리와 선택권이 충분히 보장될 수 있도록 제도의 빈틈을 세심하게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살펴야 합니다. 저 역시 오늘 제시되는 현장의 목소리와 전문가들의 제안을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귀담아듣고 필요한 제도 개선이 이루어질 수 있도록 함께 고민하겠습니다.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42594" y="8838248"/>
              <a:ext cx="9071419" cy="1124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925"/>
                </a:lnSpc>
              </a:pP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다시 한번 오늘 토론회 개최를 축하드리며, 이 자리를 마련해주신 이준석 의원님과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함께해주신 모든 분께 감사드립니다. 오늘의 논의가 동탄2 C14블록의 현안을 넘어 </a:t>
              </a:r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보다 공정하고 신뢰받는 공공주택 제도를 만드는 계기가 되기를 기대합니다.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42594" y="10266998"/>
              <a:ext cx="1476737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감사합니다.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846782" y="13124498"/>
              <a:ext cx="1831124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ko-KR" sz="195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2026년 9월 4일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460734" y="13695998"/>
              <a:ext cx="3217172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ko-KR" sz="19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개혁신당 국회의원 천하람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083607" y="15872460"/>
            <a:ext cx="1643786" cy="234696"/>
            <a:chOff x="5083607" y="15872460"/>
            <a:chExt cx="1643786" cy="234696"/>
          </a:xfrm>
        </p:grpSpPr>
        <p:sp>
          <p:nvSpPr>
            <p:cNvPr id="11" name="TextBox 11"/>
            <p:cNvSpPr txBox="1"/>
            <p:nvPr/>
          </p:nvSpPr>
          <p:spPr>
            <a:xfrm>
              <a:off x="5083607" y="15872460"/>
              <a:ext cx="164378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원문 7쪽 · 복원 5 / 30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857250" y="857250"/>
            <a:ext cx="8667750" cy="3762375"/>
            <a:chOff x="857250" y="857250"/>
            <a:chExt cx="8667750" cy="3762375"/>
          </a:xfrm>
        </p:grpSpPr>
        <p:sp>
          <p:nvSpPr>
            <p:cNvPr id="2" name="Rectangle 2"/>
            <p:cNvSpPr/>
            <p:nvPr/>
          </p:nvSpPr>
          <p:spPr>
            <a:xfrm>
              <a:off x="857250" y="857250"/>
              <a:ext cx="4286250" cy="666750"/>
            </a:xfrm>
            <a:prstGeom prst="rect">
              <a:avLst/>
            </a:prstGeom>
            <a:solidFill>
              <a:srgbClr val="111111"/>
            </a:solidFill>
            <a:ln>
              <a:noFill/>
            </a:ln>
          </p:spPr>
        </p:sp>
        <p:sp>
          <p:nvSpPr>
            <p:cNvPr id="3" name="TextBox 3"/>
            <p:cNvSpPr txBox="1"/>
            <p:nvPr/>
          </p:nvSpPr>
          <p:spPr>
            <a:xfrm>
              <a:off x="1177671" y="1039178"/>
              <a:ext cx="854932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축 사</a:t>
              </a:r>
            </a:p>
          </p:txBody>
        </p:sp>
        <p:pic>
          <p:nvPicPr>
            <p:cNvPr id="4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2500" y="2095500"/>
              <a:ext cx="2143125" cy="2524125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3467481" y="3444240"/>
              <a:ext cx="202951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개혁신당 국회의원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458337" y="3859530"/>
              <a:ext cx="1563167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600" b="1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이주영</a:t>
              </a:r>
            </a:p>
          </p:txBody>
        </p:sp>
        <p:sp>
          <p:nvSpPr>
            <p:cNvPr id="7" name="Line 7"/>
            <p:cNvSpPr/>
            <p:nvPr/>
          </p:nvSpPr>
          <p:spPr>
            <a:xfrm>
              <a:off x="3476625" y="4572000"/>
              <a:ext cx="6048375" cy="9525"/>
            </a:xfrm>
            <a:custGeom>
              <a:avLst/>
              <a:gdLst/>
              <a:ahLst/>
              <a:cxnLst/>
              <a:rect l="l" t="t" r="r" b="b"/>
              <a:pathLst>
                <a:path w="6048375" h="9525">
                  <a:moveTo>
                    <a:pt x="0" y="0"/>
                  </a:moveTo>
                  <a:lnTo>
                    <a:pt x="6048375" y="0"/>
                  </a:lnTo>
                </a:path>
              </a:pathLst>
            </a:custGeom>
            <a:noFill/>
            <a:ln w="19050">
              <a:solidFill>
                <a:srgbClr val="777777"/>
              </a:solidFill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943356" y="5234940"/>
            <a:ext cx="8533638" cy="6619494"/>
            <a:chOff x="943356" y="5234940"/>
            <a:chExt cx="8533638" cy="6619494"/>
          </a:xfrm>
        </p:grpSpPr>
        <p:sp>
          <p:nvSpPr>
            <p:cNvPr id="9" name="TextBox 9"/>
            <p:cNvSpPr txBox="1"/>
            <p:nvPr/>
          </p:nvSpPr>
          <p:spPr>
            <a:xfrm>
              <a:off x="943356" y="5234940"/>
              <a:ext cx="160545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안녕하십니까.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43356" y="5854065"/>
              <a:ext cx="368937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개혁신당 국회의원 이주영입니다.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43356" y="6711315"/>
              <a:ext cx="7916418" cy="6949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「분양전환 선택형 공공임대, 지금 이대로 괜찮은가? - 동탄2 C14블록 사례를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중심으로」 토론회 개최를 진심으로 축하드립니다.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943356" y="7711440"/>
              <a:ext cx="8533638" cy="10378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주민들이 현장에서 겪고 있는 문제를 국회의 논의 테이블에 올리고 해법을 모색하기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위해 자리를 마련해주신 이준석 의원님께 감사드립니다. 아울러 오늘 토론회를 위해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함께해주신 입주예정자 여러분과 전문가, 관계자 여러분께도 감사드립니다.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43356" y="9092565"/>
              <a:ext cx="8305038" cy="10378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주거는 국민의 삶과 가장 밀접하게 맞닿아 있는 문제입니다. 특히 공공임대주택은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무주택 국민의 주거 안정을 위해 마련된 제도인 만큼, 국민이 제도를 믿고 자신의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삶을 계획할 수 있도록 하는 것이 무엇보다 중요합니다.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43356" y="10473690"/>
              <a:ext cx="8533638" cy="1380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분양전환 선택형 공공임대 역시 임대와 분양 사이에서 입주자에게 선택의 기회를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제공한다는 점에서 의미가 있습니다. 그러나 분양전환 과정에서 가격 산정 기준이나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절차가 명확하지 않거나, 입주 당시 기대했던 조건과 실제 운영 사이에 차이가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발생한다면 제도에 대한 신뢰는 흔들릴 수밖에 없습니다.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083607" y="15872460"/>
            <a:ext cx="1643786" cy="234696"/>
            <a:chOff x="5083607" y="15872460"/>
            <a:chExt cx="1643786" cy="234696"/>
          </a:xfrm>
        </p:grpSpPr>
        <p:sp>
          <p:nvSpPr>
            <p:cNvPr id="16" name="TextBox 16"/>
            <p:cNvSpPr txBox="1"/>
            <p:nvPr/>
          </p:nvSpPr>
          <p:spPr>
            <a:xfrm>
              <a:off x="5083607" y="15872460"/>
              <a:ext cx="164378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원문 8쪽 · 복원 6 / 30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941832" y="4916805"/>
            <a:ext cx="10102596" cy="9745218"/>
            <a:chOff x="941832" y="4916805"/>
            <a:chExt cx="10102596" cy="9745218"/>
          </a:xfrm>
        </p:grpSpPr>
        <p:sp>
          <p:nvSpPr>
            <p:cNvPr id="2" name="TextBox 2"/>
            <p:cNvSpPr txBox="1"/>
            <p:nvPr/>
          </p:nvSpPr>
          <p:spPr>
            <a:xfrm>
              <a:off x="941832" y="4916805"/>
              <a:ext cx="10102596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동탄2 C14블록 사례 역시 이러한 문제를 구체적으로 살펴볼 수 있는 사례라고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생각합니다. 입주예정자들이 어떤 어려움을 겪고 있는지, 현행 제도와 운영 과정에서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개선할 부분은 무엇인지 꼼꼼히 살펴볼 필요가 있습니다.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41832" y="6440805"/>
              <a:ext cx="9769221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오늘 토론회에서 현장의 목소리와 함께 LH, 부동산, 법률, 언론 등 다양한 분야의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의견이 모이는 만큼, 실질적인 문제 해결과 제도 개선을 위한 논의가 이루어지기를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기대합니다.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41832" y="7964805"/>
              <a:ext cx="9422511" cy="8107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저 역시 필요한 제도적 보완이 무엇인지 국회에서도 면밀히 살펴보고, 입주자의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권리와 선택이 실질적으로 보장될 수 있도록 함께 노력하겠습니다.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41832" y="9107805"/>
              <a:ext cx="10009251" cy="1210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3150"/>
                </a:lnSpc>
              </a:pP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다시 한번 토론회 개최를 축하드리며, 오늘의 논의가 동탄2 C14블록 입주예정자들의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어려움을 해결하고 공공임대주택에 대한 국민의 신뢰를 높이는 계기가 되기를 </a:t>
              </a:r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바랍니다.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41832" y="10631805"/>
              <a:ext cx="159033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감사합니다.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706688" y="13679805"/>
              <a:ext cx="197198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ko-KR" sz="21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2026년 9월 4일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214022" y="14251305"/>
              <a:ext cx="3464646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ko-KR" sz="210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개혁신당 국회의원 이주영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083607" y="15872460"/>
            <a:ext cx="1643786" cy="234696"/>
            <a:chOff x="5083607" y="15872460"/>
            <a:chExt cx="1643786" cy="234696"/>
          </a:xfrm>
        </p:grpSpPr>
        <p:sp>
          <p:nvSpPr>
            <p:cNvPr id="10" name="TextBox 10"/>
            <p:cNvSpPr txBox="1"/>
            <p:nvPr/>
          </p:nvSpPr>
          <p:spPr>
            <a:xfrm>
              <a:off x="5083607" y="15872460"/>
              <a:ext cx="164378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원문 9쪽 · 복원 7 / 30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A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3044095" y="4667250"/>
            <a:ext cx="5722810" cy="6184773"/>
            <a:chOff x="3044095" y="4667250"/>
            <a:chExt cx="5722810" cy="6184773"/>
          </a:xfrm>
        </p:grpSpPr>
        <p:sp>
          <p:nvSpPr>
            <p:cNvPr id="2" name="Line 2"/>
            <p:cNvSpPr/>
            <p:nvPr/>
          </p:nvSpPr>
          <p:spPr>
            <a:xfrm>
              <a:off x="4572000" y="4667250"/>
              <a:ext cx="2667000" cy="9525"/>
            </a:xfrm>
            <a:custGeom>
              <a:avLst/>
              <a:gdLst/>
              <a:ahLst/>
              <a:cxnLst/>
              <a:rect l="l" t="t" r="r" b="b"/>
              <a:pathLst>
                <a:path w="2667000" h="9525">
                  <a:moveTo>
                    <a:pt x="0" y="0"/>
                  </a:moveTo>
                  <a:lnTo>
                    <a:pt x="2667000" y="0"/>
                  </a:lnTo>
                </a:path>
              </a:pathLst>
            </a:custGeom>
            <a:noFill/>
            <a:ln w="19050">
              <a:solidFill>
                <a:srgbClr val="111111"/>
              </a:solidFill>
            </a:ln>
          </p:spPr>
        </p:sp>
        <p:sp>
          <p:nvSpPr>
            <p:cNvPr id="3" name="TextBox 3"/>
            <p:cNvSpPr txBox="1"/>
            <p:nvPr/>
          </p:nvSpPr>
          <p:spPr>
            <a:xfrm>
              <a:off x="5171656" y="4925378"/>
              <a:ext cx="1467688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25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주제발표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4572000" y="5467350"/>
              <a:ext cx="2667000" cy="9525"/>
            </a:xfrm>
            <a:custGeom>
              <a:avLst/>
              <a:gdLst/>
              <a:ahLst/>
              <a:cxnLst/>
              <a:rect l="l" t="t" r="r" b="b"/>
              <a:pathLst>
                <a:path w="2667000" h="9525">
                  <a:moveTo>
                    <a:pt x="0" y="0"/>
                  </a:moveTo>
                  <a:lnTo>
                    <a:pt x="2667000" y="0"/>
                  </a:lnTo>
                </a:path>
              </a:pathLst>
            </a:custGeom>
            <a:noFill/>
            <a:ln w="19050">
              <a:solidFill>
                <a:srgbClr val="111111"/>
              </a:solidFill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3044095" y="6817042"/>
              <a:ext cx="5722810" cy="17049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ctr">
                <a:lnSpc>
                  <a:spcPts val="6750"/>
                </a:lnSpc>
              </a:pPr>
              <a:r>
                <a:rPr lang="ko-KR" sz="43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 xml:space="preserve">화성동탄2 C14 선택형 </a:t>
              </a:r>
              <a:r>
                <a:rPr lang="ko-KR" sz="43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공공임대 피해자 대표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4937367" y="9821228"/>
              <a:ext cx="1936267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2550" b="1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이준석 회장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684422" y="10441305"/>
              <a:ext cx="444215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2100" dirty="0">
                  <a:solidFill>
                    <a:srgbClr val="111111"/>
                  </a:solidFill>
                  <a:latin typeface="Pretendard"/>
                  <a:ea typeface="Pretendard"/>
                  <a:cs typeface="Pretendard"/>
                </a:rPr>
                <a:t>화성동탄2 C14 입주예정자협의회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966487" y="15872460"/>
            <a:ext cx="1878025" cy="234696"/>
            <a:chOff x="4966487" y="15872460"/>
            <a:chExt cx="1878025" cy="234696"/>
          </a:xfrm>
        </p:grpSpPr>
        <p:sp>
          <p:nvSpPr>
            <p:cNvPr id="9" name="TextBox 9"/>
            <p:cNvSpPr txBox="1"/>
            <p:nvPr/>
          </p:nvSpPr>
          <p:spPr>
            <a:xfrm>
              <a:off x="4966487" y="15872460"/>
              <a:ext cx="1878025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8 / 30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844296" y="677228"/>
            <a:ext cx="10276462" cy="3446525"/>
            <a:chOff x="844296" y="677228"/>
            <a:chExt cx="10276462" cy="3446525"/>
          </a:xfrm>
        </p:grpSpPr>
        <p:sp>
          <p:nvSpPr>
            <p:cNvPr id="2" name="TextBox 2"/>
            <p:cNvSpPr txBox="1"/>
            <p:nvPr/>
          </p:nvSpPr>
          <p:spPr>
            <a:xfrm>
              <a:off x="844296" y="677228"/>
              <a:ext cx="7528606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5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화성동탄2 C14 선택형 공공임대 피해자 대표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848106" y="1291590"/>
              <a:ext cx="160545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안녕하십니까.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848106" y="1767840"/>
              <a:ext cx="887653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저는 화성동탄2 C14 선택형 공공임대 입주예정자협의회 대표로, 이 자리에 피해 당사자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대표로 참석했습니다.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8106" y="2606040"/>
              <a:ext cx="1005474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오늘 저는 C14 선택형 공공임대에서 나타난 문제를 크게 다섯 가지로 말씀드리겠습니다.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47344" y="3180398"/>
              <a:ext cx="10273414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첫째, 입주자격은 엄격하게 제한하면서 분양전환가격에는 사실상 상한이 없습니다.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47344" y="3742372"/>
              <a:ext cx="4402400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[선택형 청약 시 소득 및 자산 기준]</a:t>
              </a:r>
            </a:p>
          </p:txBody>
        </p:sp>
      </p:grpSp>
      <p:graphicFrame>
        <p:nvGraphicFramePr>
          <p:cNvPr id="9" name="criteria"/>
          <p:cNvGraphicFramePr>
            <a:graphicFrameLocks noGrp="1"/>
          </p:cNvGraphicFramePr>
          <p:nvPr/>
        </p:nvGraphicFramePr>
        <p:xfrm>
          <a:off x="857250" y="4191000"/>
          <a:ext cx="10096500" cy="2667000"/>
        </p:xfrm>
        <a:graphic>
          <a:graphicData uri="http://schemas.openxmlformats.org/drawingml/2006/table">
            <a:tbl>
              <a:tblPr firstRow="1" bandRow="0">
                <a:tableStyleId>{5C22544A-7EE6-4342-B048-85BDC9FD1C3A}</a:tableStyleId>
              </a:tblPr>
              <a:tblGrid>
                <a:gridCol w="2095500"/>
                <a:gridCol w="1143000"/>
                <a:gridCol w="3429000"/>
                <a:gridCol w="342900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구분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대상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소득 기준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5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자산 기준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사전청약 ('24.1)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청년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월평균 소득 140% 이하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본인 2.89억 / 부모 10.83억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사전청약 ('24.1)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청년 외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월평균 소득 100~130% 이하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세대 3.79억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본청약 ('25.8)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청년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월평균 소득 140% 이하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본인 2.7억 / 부모 10.11억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본청약 ('25.8)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청년 외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월평균 소득 100~130% 이하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50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세대 3.54억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847344" y="7235190"/>
            <a:ext cx="9517380" cy="3984689"/>
            <a:chOff x="847344" y="7235190"/>
            <a:chExt cx="9517380" cy="3984689"/>
          </a:xfrm>
        </p:grpSpPr>
        <p:sp>
          <p:nvSpPr>
            <p:cNvPr id="10" name="TextBox 10"/>
            <p:cNvSpPr txBox="1"/>
            <p:nvPr/>
          </p:nvSpPr>
          <p:spPr>
            <a:xfrm>
              <a:off x="848106" y="7235190"/>
              <a:ext cx="934516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뉴홈 선택형, 즉 6년 분양전환 공공임대주택은 청약 단계에서는 엄격한 소득과 자산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기준을 적용하면서도, 정작 분양전환가격은 주변 시세에 연동되는 구조를 가지고 있습니다.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48106" y="8035290"/>
              <a:ext cx="912799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청약 당시 청년 특별공급은 월평균소득 140% 이하, 청년 특별공급 외는 100~130% 이하인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경우에만 신청이 가능했습니다.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8106" y="8835390"/>
              <a:ext cx="951661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자산 기준은 더욱 엄격하여 부동산, 예금, 주식, 자동차 등 조회 가능한 모든 자산을 합산하여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청년 특별공급은 본인 2.7억, 부모 10.1억원 이하, 청년 특별공급 외는 세대 총자산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3.5억원 이하인 경우에만 청약할 수 있었습니다.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8106" y="9959340"/>
              <a:ext cx="885367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 xml:space="preserve">결과적으로 C14 선택형에 당첨된 입주예정자 전원은 대한민국 평균 미만 소득과 자산을 </a:t>
              </a:r>
              <a:r>
                <a:rPr lang="ko-KR" sz="1800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가진 경제적 약자 입니다.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7344" y="10838498"/>
              <a:ext cx="4071638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950" b="1" dirty="0">
                  <a:solidFill>
                    <a:srgbClr val="222222"/>
                  </a:solidFill>
                  <a:latin typeface="Pretendard"/>
                  <a:ea typeface="Pretendard"/>
                  <a:cs typeface="Pretendard"/>
                </a:rPr>
                <a:t>[입주시감정가 및 분양시감정가]</a:t>
              </a:r>
            </a:p>
          </p:txBody>
        </p:sp>
      </p:grpSp>
      <p:graphicFrame>
        <p:nvGraphicFramePr>
          <p:cNvPr id="16" name="appraisal"/>
          <p:cNvGraphicFramePr>
            <a:graphicFrameLocks noGrp="1"/>
          </p:cNvGraphicFramePr>
          <p:nvPr/>
        </p:nvGraphicFramePr>
        <p:xfrm>
          <a:off x="857250" y="11334750"/>
          <a:ext cx="10096500" cy="2133600"/>
        </p:xfrm>
        <a:graphic>
          <a:graphicData uri="http://schemas.openxmlformats.org/drawingml/2006/table">
            <a:tbl>
              <a:tblPr firstRow="1" bandRow="0">
                <a:tableStyleId>{5C22544A-7EE6-4342-B048-85BDC9FD1C3A}</a:tableStyleId>
              </a:tblPr>
              <a:tblGrid>
                <a:gridCol w="2524125"/>
                <a:gridCol w="2524125"/>
                <a:gridCol w="2524125"/>
                <a:gridCol w="2524125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ko-KR" sz="16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구분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6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주택형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6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사전청약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sz="16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</a:rPr>
                        <a:t>본청약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18334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입주시감정가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52형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5.41억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5.68억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입주시감정가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84형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8.72억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9.06억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분양시감정가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/>
                      <a:r>
                        <a:rPr lang="ko-KR" sz="1650" b="0">
                          <a:solidFill>
                            <a:srgbClr val="1F2937"/>
                          </a:solidFill>
                          <a:latin typeface="Pretendard"/>
                          <a:ea typeface="Pretendard"/>
                        </a:rPr>
                        <a:t>분양전환 시 주변시세의 90%</a:t>
                      </a:r>
                    </a:p>
                  </a:txBody>
                  <a:tcPr anchor="ctr" marL="95250" marR="95250" marT="95250" marB="95250">
                    <a:lnL w="9525">
                      <a:solidFill>
                        <a:srgbClr val="777777"/>
                      </a:solidFill>
                      <a:prstDash val="solid"/>
                    </a:lnL>
                    <a:lnR w="9525">
                      <a:solidFill>
                        <a:srgbClr val="777777"/>
                      </a:solidFill>
                      <a:prstDash val="solid"/>
                    </a:lnR>
                    <a:lnT w="9525">
                      <a:solidFill>
                        <a:srgbClr val="777777"/>
                      </a:solidFill>
                      <a:prstDash val="solid"/>
                    </a:lnT>
                    <a:lnB w="9525">
                      <a:solidFill>
                        <a:srgbClr val="7777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/>
                  </a:txBody>
                  <a:tcPr/>
                </a:tc>
                <a:tc hMerge="1">
                  <a:txBody>
                    <a:bodyPr/>
                    <a:lstStyle/>
                    <a:p/>
                  </a:txBody>
                  <a:tcPr/>
                </a:tc>
              </a:tr>
            </a:tbl>
          </a:graphicData>
        </a:graphic>
      </p:graphicFrame>
      <p:grpSp>
        <p:nvGrpSpPr>
          <p:cNvPr id="19" name="Group 19"/>
          <p:cNvGrpSpPr/>
          <p:nvPr/>
        </p:nvGrpSpPr>
        <p:grpSpPr>
          <a:xfrm>
            <a:off x="848106" y="13845540"/>
            <a:ext cx="8887968" cy="2261616"/>
            <a:chOff x="848106" y="13845540"/>
            <a:chExt cx="8887968" cy="2261616"/>
          </a:xfrm>
        </p:grpSpPr>
        <p:sp>
          <p:nvSpPr>
            <p:cNvPr id="17" name="TextBox 17"/>
            <p:cNvSpPr txBox="1"/>
            <p:nvPr/>
          </p:nvSpPr>
          <p:spPr>
            <a:xfrm>
              <a:off x="848106" y="13845540"/>
              <a:ext cx="8887968" cy="13235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550"/>
                </a:lnSpc>
              </a:pP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그러나 분양전환금액에는 상한액이 없으며 입주예정자의 실제 자금조달 능력이 전혀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고려되지 않았습니다. 선택형 공공임대는 입주시 감정가와 6년 거주 후 분양시감정가를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 xml:space="preserve">산술평균하여 분양전환가격을 산정하기 때문에, 주변 시세가 상승할수록 분양전환가격 </a:t>
              </a:r>
              <a:r>
                <a:rPr lang="ko-KR" sz="1800" dirty="0">
                  <a:solidFill>
                    <a:srgbClr val="000000"/>
                  </a:solidFill>
                  <a:latin typeface="Pretendard"/>
                  <a:ea typeface="Pretendard"/>
                  <a:cs typeface="Pretendard"/>
                </a:rPr>
                <a:t>역시 함께 상승합니다.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966487" y="15872460"/>
              <a:ext cx="1878025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ko-KR" sz="1200" dirty="0">
                  <a:solidFill>
                    <a:srgbClr val="777777"/>
                  </a:solidFill>
                  <a:latin typeface="Pretendard"/>
                  <a:ea typeface="Pretendard"/>
                  <a:cs typeface="Pretendard"/>
                </a:rPr>
                <a:t>사진 원문 복원본 · 9 / 30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2026-09-07T09:43:33Z</dcterms:created>
  <dcterms:modified xsi:type="dcterms:W3CDTF">2026-09-07T09:43:33Z</dcterms:modified>
  <cp:category/>
  <cp:contentStatus/>
</cp:coreProperties>
</file>