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svg" ContentType="image/svg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2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3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</Relationships>
</file>

<file path=ppt/slides/_rels/slide4.xml.rels><?xml version="1.0" encoding="UTF-8" standalone="yes"?>
<Relationships xmlns="http://schemas.openxmlformats.org/package/2006/relationships">
  <Relationship Id="rId1"
                Type="http://schemas.openxmlformats.org/officeDocument/2006/relationships/slideLayout"
                Target="../slideLayouts/slideLayout7.xml"/>
  <Relationship Id="rId2" Type="http://schemas.openxmlformats.org/officeDocument/2006/relationships/image" Target="../media/image_9ef3beaa6c99e734.svg"/>
  <Relationship Id="rId3" Type="http://schemas.openxmlformats.org/officeDocument/2006/relationships/image" Target="../media/image_8ba71b8b42cf7bb5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6391275" cy="963930"/>
            <a:chOff x="594360" y="518160"/>
            <a:chExt cx="6391275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169346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국감 질의서 / LH 대상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6391275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핵심 질의 1–4 · 산정 기준과 책임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6727241" cy="410718"/>
            <a:chOff x="598932" y="1525905"/>
            <a:chExt cx="6727241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6727241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LH는 결정의 근거와 경위를 문서로 답해야 합니다.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7408" y="2179320"/>
            <a:ext cx="10984992" cy="878205"/>
            <a:chOff x="597408" y="2179320"/>
            <a:chExt cx="10984992" cy="878205"/>
          </a:xfrm>
        </p:grpSpPr>
        <p:sp>
          <p:nvSpPr>
            <p:cNvPr id="7" name="TextBox 7"/>
            <p:cNvSpPr txBox="1"/>
            <p:nvPr/>
          </p:nvSpPr>
          <p:spPr>
            <a:xfrm>
              <a:off x="597408" y="21793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46632" y="2211705"/>
              <a:ext cx="754867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C14 공공임대 주택의 택지비 적용 기준은 무엇입니까?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48156" y="2625090"/>
              <a:ext cx="492518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적용 조항·시행일·기준시점을 특정하십시오.</a:t>
              </a:r>
            </a:p>
          </p:txBody>
        </p:sp>
        <p:sp>
          <p:nvSpPr>
            <p:cNvPr id="10" name="Line 10"/>
            <p:cNvSpPr/>
            <p:nvPr/>
          </p:nvSpPr>
          <p:spPr>
            <a:xfrm>
              <a:off x="1257300" y="3048000"/>
              <a:ext cx="10325100" cy="9525"/>
            </a:xfrm>
            <a:custGeom>
              <a:avLst/>
              <a:gdLst/>
              <a:ahLst/>
              <a:cxnLst/>
              <a:rect l="l" t="t" r="r" b="b"/>
              <a:pathLst>
                <a:path w="10325100" h="9525">
                  <a:moveTo>
                    <a:pt x="0" y="0"/>
                  </a:moveTo>
                  <a:lnTo>
                    <a:pt x="103251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597408" y="3131820"/>
            <a:ext cx="10984992" cy="878205"/>
            <a:chOff x="597408" y="3131820"/>
            <a:chExt cx="10984992" cy="878205"/>
          </a:xfrm>
        </p:grpSpPr>
        <p:sp>
          <p:nvSpPr>
            <p:cNvPr id="12" name="TextBox 12"/>
            <p:cNvSpPr txBox="1"/>
            <p:nvPr/>
          </p:nvSpPr>
          <p:spPr>
            <a:xfrm>
              <a:off x="597408" y="31318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2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46632" y="3164205"/>
              <a:ext cx="911939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주상복합 개발의 이점과 공공임대 가격 책임을 어떻게 배분했습니까?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48156" y="3577590"/>
              <a:ext cx="652447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주택·상가·오피스텔의 면적과 비용 안분표를 제출하십시오.</a:t>
              </a:r>
            </a:p>
          </p:txBody>
        </p:sp>
        <p:sp>
          <p:nvSpPr>
            <p:cNvPr id="15" name="Line 15"/>
            <p:cNvSpPr/>
            <p:nvPr/>
          </p:nvSpPr>
          <p:spPr>
            <a:xfrm>
              <a:off x="1257300" y="4000500"/>
              <a:ext cx="10325100" cy="9525"/>
            </a:xfrm>
            <a:custGeom>
              <a:avLst/>
              <a:gdLst/>
              <a:ahLst/>
              <a:cxnLst/>
              <a:rect l="l" t="t" r="r" b="b"/>
              <a:pathLst>
                <a:path w="10325100" h="9525">
                  <a:moveTo>
                    <a:pt x="0" y="0"/>
                  </a:moveTo>
                  <a:lnTo>
                    <a:pt x="103251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597408" y="4084320"/>
            <a:ext cx="10984992" cy="878205"/>
            <a:chOff x="597408" y="4084320"/>
            <a:chExt cx="10984992" cy="878205"/>
          </a:xfrm>
        </p:grpSpPr>
        <p:sp>
          <p:nvSpPr>
            <p:cNvPr id="17" name="TextBox 17"/>
            <p:cNvSpPr txBox="1"/>
            <p:nvPr/>
          </p:nvSpPr>
          <p:spPr>
            <a:xfrm>
              <a:off x="597408" y="40843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3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46632" y="4116705"/>
              <a:ext cx="831793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조성원가 공식 회신 오류를 직원의 실수로 종결할 수 있습니까?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48156" y="4530090"/>
              <a:ext cx="8644738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검토·결재·계약 전 정정 통지의 도달 여부와 세대별 피해·구제안을 답하십시오.</a:t>
              </a:r>
            </a:p>
          </p:txBody>
        </p:sp>
        <p:sp>
          <p:nvSpPr>
            <p:cNvPr id="20" name="Line 20"/>
            <p:cNvSpPr/>
            <p:nvPr/>
          </p:nvSpPr>
          <p:spPr>
            <a:xfrm>
              <a:off x="1257300" y="4953000"/>
              <a:ext cx="10325100" cy="9525"/>
            </a:xfrm>
            <a:custGeom>
              <a:avLst/>
              <a:gdLst/>
              <a:ahLst/>
              <a:cxnLst/>
              <a:rect l="l" t="t" r="r" b="b"/>
              <a:pathLst>
                <a:path w="10325100" h="9525">
                  <a:moveTo>
                    <a:pt x="0" y="0"/>
                  </a:moveTo>
                  <a:lnTo>
                    <a:pt x="103251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597408" y="5036820"/>
            <a:ext cx="8992591" cy="797814"/>
            <a:chOff x="597408" y="5036820"/>
            <a:chExt cx="8992591" cy="797814"/>
          </a:xfrm>
        </p:grpSpPr>
        <p:sp>
          <p:nvSpPr>
            <p:cNvPr id="22" name="TextBox 22"/>
            <p:cNvSpPr txBox="1"/>
            <p:nvPr/>
          </p:nvSpPr>
          <p:spPr>
            <a:xfrm>
              <a:off x="597408" y="50368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4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246632" y="5069205"/>
              <a:ext cx="579229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관련 판례를 C14에 어떻게 검토했습니까?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248156" y="5482590"/>
              <a:ext cx="834184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2009다97079 및 2014다207764 등과의 차이점·법률 검토서를 제출하십시오.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03504" y="6057900"/>
            <a:ext cx="10984992" cy="638556"/>
            <a:chOff x="603504" y="6057900"/>
            <a:chExt cx="10984992" cy="638556"/>
          </a:xfrm>
        </p:grpSpPr>
        <p:sp>
          <p:nvSpPr>
            <p:cNvPr id="26" name="Line 26"/>
            <p:cNvSpPr/>
            <p:nvPr/>
          </p:nvSpPr>
          <p:spPr>
            <a:xfrm>
              <a:off x="609600" y="60579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603504" y="6195060"/>
              <a:ext cx="7623048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질의 근거: LH 공고 p.4–6 · 토론회 1:07:10–1:10:09 · 위 대법원 판례 / 특정 위법의 확정 판단 아님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03504" y="6461760"/>
              <a:ext cx="625937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동탄2 C14 · 발행·담당·연락처 [입력] · 자료 기준 2026.9.7 · 참고자료 별첨 4쪽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035132" y="6461760"/>
              <a:ext cx="55336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01 / 04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5840006" cy="963930"/>
            <a:chOff x="594360" y="518160"/>
            <a:chExt cx="5840006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64078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국감 질의서 / LH·국토교통부 대상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5840006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핵심 질의 5–8 · 재산정과 이행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5741518" cy="410718"/>
            <a:chOff x="598932" y="1525905"/>
            <a:chExt cx="5741518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5741518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국토부와 LH의 실행 책임을 함께 묻습니다.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7408" y="2179320"/>
            <a:ext cx="10984992" cy="878205"/>
            <a:chOff x="597408" y="2179320"/>
            <a:chExt cx="10984992" cy="878205"/>
          </a:xfrm>
        </p:grpSpPr>
        <p:sp>
          <p:nvSpPr>
            <p:cNvPr id="7" name="TextBox 7"/>
            <p:cNvSpPr txBox="1"/>
            <p:nvPr/>
          </p:nvSpPr>
          <p:spPr>
            <a:xfrm>
              <a:off x="597408" y="21793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5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46632" y="2211705"/>
              <a:ext cx="647754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조성원가를 적용하면 각각의 가격은 얼마입니까?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48156" y="2625090"/>
              <a:ext cx="990112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택지비·상한제 적용가격·입주 시 감정가격 E를 현행안과 같은 조건으로 계산하십시오.</a:t>
              </a:r>
            </a:p>
          </p:txBody>
        </p:sp>
        <p:sp>
          <p:nvSpPr>
            <p:cNvPr id="10" name="Line 10"/>
            <p:cNvSpPr/>
            <p:nvPr/>
          </p:nvSpPr>
          <p:spPr>
            <a:xfrm>
              <a:off x="1257300" y="3048000"/>
              <a:ext cx="10325100" cy="9525"/>
            </a:xfrm>
            <a:custGeom>
              <a:avLst/>
              <a:gdLst/>
              <a:ahLst/>
              <a:cxnLst/>
              <a:rect l="l" t="t" r="r" b="b"/>
              <a:pathLst>
                <a:path w="10325100" h="9525">
                  <a:moveTo>
                    <a:pt x="0" y="0"/>
                  </a:moveTo>
                  <a:lnTo>
                    <a:pt x="103251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597408" y="3131820"/>
            <a:ext cx="10984992" cy="878205"/>
            <a:chOff x="597408" y="3131820"/>
            <a:chExt cx="10984992" cy="878205"/>
          </a:xfrm>
        </p:grpSpPr>
        <p:sp>
          <p:nvSpPr>
            <p:cNvPr id="12" name="TextBox 12"/>
            <p:cNvSpPr txBox="1"/>
            <p:nvPr/>
          </p:nvSpPr>
          <p:spPr>
            <a:xfrm>
              <a:off x="597408" y="31318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6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46632" y="3164205"/>
              <a:ext cx="5290195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인근 단지와의 비교 기준은 동일합니까?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48156" y="3577590"/>
              <a:ext cx="554309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평가일·면적·용도·단가의 원자료를 제출하십시오.</a:t>
              </a:r>
            </a:p>
          </p:txBody>
        </p:sp>
        <p:sp>
          <p:nvSpPr>
            <p:cNvPr id="15" name="Line 15"/>
            <p:cNvSpPr/>
            <p:nvPr/>
          </p:nvSpPr>
          <p:spPr>
            <a:xfrm>
              <a:off x="1257300" y="4000500"/>
              <a:ext cx="10325100" cy="9525"/>
            </a:xfrm>
            <a:custGeom>
              <a:avLst/>
              <a:gdLst/>
              <a:ahLst/>
              <a:cxnLst/>
              <a:rect l="l" t="t" r="r" b="b"/>
              <a:pathLst>
                <a:path w="10325100" h="9525">
                  <a:moveTo>
                    <a:pt x="0" y="0"/>
                  </a:moveTo>
                  <a:lnTo>
                    <a:pt x="103251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597408" y="4084320"/>
            <a:ext cx="10984992" cy="878205"/>
            <a:chOff x="597408" y="4084320"/>
            <a:chExt cx="10984992" cy="878205"/>
          </a:xfrm>
        </p:grpSpPr>
        <p:sp>
          <p:nvSpPr>
            <p:cNvPr id="17" name="TextBox 17"/>
            <p:cNvSpPr txBox="1"/>
            <p:nvPr/>
          </p:nvSpPr>
          <p:spPr>
            <a:xfrm>
              <a:off x="597408" y="40843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7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246632" y="4116705"/>
              <a:ext cx="8124989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공개 중계의 ‘6억 차익이 이미 담보’ 설명을 정정하겠습니까?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48156" y="4530090"/>
              <a:ext cx="9977933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E 9억·L 15억이면 F 12억입니다. 미실현 3억과 실제 취득 자금의 조건을 설명하십시오.</a:t>
              </a:r>
            </a:p>
          </p:txBody>
        </p:sp>
        <p:sp>
          <p:nvSpPr>
            <p:cNvPr id="20" name="Line 20"/>
            <p:cNvSpPr/>
            <p:nvPr/>
          </p:nvSpPr>
          <p:spPr>
            <a:xfrm>
              <a:off x="1257300" y="4953000"/>
              <a:ext cx="10325100" cy="9525"/>
            </a:xfrm>
            <a:custGeom>
              <a:avLst/>
              <a:gdLst/>
              <a:ahLst/>
              <a:cxnLst/>
              <a:rect l="l" t="t" r="r" b="b"/>
              <a:pathLst>
                <a:path w="10325100" h="9525">
                  <a:moveTo>
                    <a:pt x="0" y="0"/>
                  </a:moveTo>
                  <a:lnTo>
                    <a:pt x="103251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597408" y="5036820"/>
            <a:ext cx="10264750" cy="797814"/>
            <a:chOff x="597408" y="5036820"/>
            <a:chExt cx="10264750" cy="797814"/>
          </a:xfrm>
        </p:grpSpPr>
        <p:sp>
          <p:nvSpPr>
            <p:cNvPr id="22" name="TextBox 22"/>
            <p:cNvSpPr txBox="1"/>
            <p:nvPr/>
          </p:nvSpPr>
          <p:spPr>
            <a:xfrm>
              <a:off x="597408" y="5036820"/>
              <a:ext cx="210967" cy="46939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4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8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246632" y="5069205"/>
              <a:ext cx="8258566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6년 뒤로 미루지 않고 지금 어떤 시정·구제를 시행하겠습니까?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248156" y="5482590"/>
              <a:ext cx="961400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현재 책임자·확정 기한·지원 조건·재원을 명시하고 현행 조치와 개정안을 구분하십시오.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03504" y="6057900"/>
            <a:ext cx="10984992" cy="638556"/>
            <a:chOff x="603504" y="6057900"/>
            <a:chExt cx="10984992" cy="638556"/>
          </a:xfrm>
        </p:grpSpPr>
        <p:sp>
          <p:nvSpPr>
            <p:cNvPr id="26" name="Line 26"/>
            <p:cNvSpPr/>
            <p:nvPr/>
          </p:nvSpPr>
          <p:spPr>
            <a:xfrm>
              <a:off x="609600" y="60579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603504" y="6195060"/>
              <a:ext cx="750570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질의 근거: LH 공고 p.4–6 · 토론회 1:09:42–1:13:10, 1:34:06–1:36:50 / 재산정·제도 개선 요구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03504" y="6461760"/>
              <a:ext cx="565343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동탄2 C14 · 국감 질의안 / 원문 링크: 별첨 4쪽 및 공식 배포자료 13–16쪽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035132" y="6461760"/>
              <a:ext cx="55336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02 / 04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94360" y="518160"/>
            <a:ext cx="6709315" cy="963930"/>
            <a:chOff x="594360" y="518160"/>
            <a:chExt cx="6709315" cy="963930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2604973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국감 자료요구서 / 제출 대상과 형식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6709315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자료요구서 · 원본과 계산표를 함께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8932" y="1525905"/>
            <a:ext cx="6905130" cy="410718"/>
            <a:chOff x="598932" y="1525905"/>
            <a:chExt cx="6905130" cy="410718"/>
          </a:xfrm>
        </p:grpSpPr>
        <p:sp>
          <p:nvSpPr>
            <p:cNvPr id="5" name="TextBox 5"/>
            <p:cNvSpPr txBox="1"/>
            <p:nvPr/>
          </p:nvSpPr>
          <p:spPr>
            <a:xfrm>
              <a:off x="598932" y="1525905"/>
              <a:ext cx="6905130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결론만 적은 답변으로는 재산정을 검증할 수 없습니다.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98932" y="2211705"/>
            <a:ext cx="10983468" cy="960120"/>
            <a:chOff x="598932" y="2211705"/>
            <a:chExt cx="10983468" cy="960120"/>
          </a:xfrm>
        </p:grpSpPr>
        <p:sp>
          <p:nvSpPr>
            <p:cNvPr id="7" name="TextBox 7"/>
            <p:cNvSpPr txBox="1"/>
            <p:nvPr/>
          </p:nvSpPr>
          <p:spPr>
            <a:xfrm>
              <a:off x="598932" y="2211705"/>
              <a:ext cx="304795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01 LH 사업·용지 담당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600456" y="2663190"/>
              <a:ext cx="840242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최초·변경 승인서, 택지 취득·조성원가 명세, 내부 공급가격과 용도별 안분표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" y="31623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598932" y="3240405"/>
            <a:ext cx="10983468" cy="960120"/>
            <a:chOff x="598932" y="3240405"/>
            <a:chExt cx="10983468" cy="960120"/>
          </a:xfrm>
        </p:grpSpPr>
        <p:sp>
          <p:nvSpPr>
            <p:cNvPr id="11" name="TextBox 11"/>
            <p:cNvSpPr txBox="1"/>
            <p:nvPr/>
          </p:nvSpPr>
          <p:spPr>
            <a:xfrm>
              <a:off x="598932" y="3240405"/>
              <a:ext cx="304795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02 LH 가격·민원 담당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00456" y="3691890"/>
              <a:ext cx="921418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감정평가서·상한제 산출표, 회신 결재·정정 발송·수신 기록, 계약일·피해·구제 현황</a:t>
              </a:r>
            </a:p>
          </p:txBody>
        </p:sp>
        <p:sp>
          <p:nvSpPr>
            <p:cNvPr id="13" name="Line 13"/>
            <p:cNvSpPr/>
            <p:nvPr/>
          </p:nvSpPr>
          <p:spPr>
            <a:xfrm>
              <a:off x="609600" y="41910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598932" y="4269105"/>
            <a:ext cx="9167241" cy="803529"/>
            <a:chOff x="598932" y="4269105"/>
            <a:chExt cx="9167241" cy="803529"/>
          </a:xfrm>
        </p:grpSpPr>
        <p:sp>
          <p:nvSpPr>
            <p:cNvPr id="15" name="TextBox 15"/>
            <p:cNvSpPr txBox="1"/>
            <p:nvPr/>
          </p:nvSpPr>
          <p:spPr>
            <a:xfrm>
              <a:off x="598932" y="4269105"/>
              <a:ext cx="1921093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21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03 국토교통부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0456" y="4720590"/>
              <a:ext cx="9165717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시점별 지침·경과규정, 판례 적용 검토, 감정평가 타당성 조사 검토, 시정·입법 일정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00456" y="5292090"/>
            <a:ext cx="8780526" cy="668655"/>
            <a:chOff x="600456" y="5292090"/>
            <a:chExt cx="8780526" cy="668655"/>
          </a:xfrm>
        </p:grpSpPr>
        <p:sp>
          <p:nvSpPr>
            <p:cNvPr id="18" name="TextBox 18"/>
            <p:cNvSpPr txBox="1"/>
            <p:nvPr/>
          </p:nvSpPr>
          <p:spPr>
            <a:xfrm>
              <a:off x="600456" y="5292090"/>
              <a:ext cx="876882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C7383F"/>
                  </a:solidFill>
                  <a:latin typeface="Pretendard"/>
                  <a:ea typeface="Pretendard"/>
                  <a:cs typeface="Pretendard"/>
                </a:rPr>
                <a:t>제출 형식: 원문 PDF와 계산식이 남은 엑셀 · 기준일·단위·작성부서 명시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01980" y="5667375"/>
              <a:ext cx="877900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작성 책임자와 제출기한을 특정하고, 비공개 부분은 항목별 근거와 부분 공개 여부를 답하십시오.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03504" y="6134100"/>
            <a:ext cx="10984992" cy="562356"/>
            <a:chOff x="603504" y="6134100"/>
            <a:chExt cx="10984992" cy="562356"/>
          </a:xfrm>
        </p:grpSpPr>
        <p:sp>
          <p:nvSpPr>
            <p:cNvPr id="21" name="Line 21"/>
            <p:cNvSpPr/>
            <p:nvPr/>
          </p:nvSpPr>
          <p:spPr>
            <a:xfrm>
              <a:off x="609600" y="61341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603504" y="6309360"/>
              <a:ext cx="570463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질의 1–8 검증 자료요구안 · 동탄2 C14 · 2026.9.7 · 근거는 다음 별첨 4쪽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1035132" y="6461760"/>
              <a:ext cx="553364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03 / 04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594360" y="518160"/>
            <a:ext cx="10995660" cy="6318885"/>
            <a:chOff x="594360" y="518160"/>
            <a:chExt cx="10995660" cy="6318885"/>
          </a:xfrm>
        </p:grpSpPr>
        <p:sp>
          <p:nvSpPr>
            <p:cNvPr id="2" name="TextBox 2"/>
            <p:cNvSpPr txBox="1"/>
            <p:nvPr/>
          </p:nvSpPr>
          <p:spPr>
            <a:xfrm>
              <a:off x="603504" y="518160"/>
              <a:ext cx="301691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국감 질의서·자료요구서 / 별첨 근거 목록</a:t>
              </a:r>
            </a:p>
          </p:txBody>
        </p:sp>
        <p:sp>
          <p:nvSpPr>
            <p:cNvPr id="3" name="TextBox 3"/>
            <p:cNvSpPr txBox="1"/>
            <p:nvPr/>
          </p:nvSpPr>
          <p:spPr>
            <a:xfrm>
              <a:off x="594360" y="895350"/>
              <a:ext cx="7684637" cy="5867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30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답변과 이행을 요청할 기관, 확인할 문서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0456" y="1710690"/>
              <a:ext cx="2931532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자료 제출·시정 요구 대상</a:t>
              </a:r>
            </a:p>
          </p:txBody>
        </p:sp>
        <p:sp>
          <p:nvSpPr>
            <p:cNvPr id="5" name="Rectangle 5"/>
            <p:cNvSpPr/>
            <p:nvPr/>
          </p:nvSpPr>
          <p:spPr>
            <a:xfrm>
              <a:off x="4610100" y="1543050"/>
              <a:ext cx="2190750" cy="523875"/>
            </a:xfrm>
            <a:prstGeom prst="roundRect">
              <a:avLst>
                <a:gd name="adj" fmla="val 7273"/>
              </a:avLst>
            </a:prstGeom>
            <a:solidFill>
              <a:srgbClr val="142D4E"/>
            </a:solidFill>
            <a:ln>
              <a:noFill/>
            </a:ln>
          </p:spPr>
        </p:sp>
        <p:pic>
          <p:nvPicPr>
            <p:cNvPr id="6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05350" y="1647825"/>
              <a:ext cx="2000250" cy="314325"/>
            </a:xfrm>
            <a:prstGeom prst="rect">
              <a:avLst/>
            </a:prstGeom>
          </p:spPr>
        </p:pic>
        <p:pic>
          <p:nvPicPr>
            <p:cNvPr id="7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10500" y="1571625"/>
              <a:ext cx="1657350" cy="485775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600456" y="2453640"/>
              <a:ext cx="452173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질의 1·2·5·6 · 가격 구조·안분·재산정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601980" y="2828925"/>
              <a:ext cx="729081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S01 LH 본청약 공고 2025.7.31, 4–6·40쪽 / S03 공모 계획 2023.9.21, 1쪽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03504" y="3147060"/>
              <a:ext cx="459088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https://apply.lh.or.kr/lhapply/lhFile.do?fileid=62892225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03504" y="3394710"/>
              <a:ext cx="544815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https://lh.or.kr/boardDownload.es?bid=0034&amp;list_no=648640&amp;seq=1</a:t>
              </a:r>
            </a:p>
          </p:txBody>
        </p:sp>
        <p:sp>
          <p:nvSpPr>
            <p:cNvPr id="12" name="Line 12"/>
            <p:cNvSpPr/>
            <p:nvPr/>
          </p:nvSpPr>
          <p:spPr>
            <a:xfrm>
              <a:off x="609600" y="379095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600456" y="4015740"/>
              <a:ext cx="5157810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질의 3·7·8 · 안내 오류·차익 발언·책임 유예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01980" y="4391025"/>
              <a:ext cx="798423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S04 회신 사본 사진014 / S05 2026.9.4 영상 1:09:25·1:10:07·1:12:34·1:39:19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03504" y="4709160"/>
              <a:ext cx="746409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https://www.youtube.com/watch?v=ZBfcnx8diAg · 정정 통지 날짜·개별 계약일은 추가 확보 필요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00456" y="5101590"/>
              <a:ext cx="3364066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800" b="1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질의 4 · 판례·법령 적용 검토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01980" y="5476875"/>
              <a:ext cx="752703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500" dirty="0">
                  <a:solidFill>
                    <a:srgbClr val="202C3C"/>
                  </a:solidFill>
                  <a:latin typeface="Pretendard"/>
                  <a:ea typeface="Pretendard"/>
                  <a:cs typeface="Pretendard"/>
                </a:rPr>
                <a:t>2009다97079 / 2014다207764 등 / 96누18380 / 공공주택 시행규칙·택지개발 지침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609600" y="5981700"/>
              <a:ext cx="10972800" cy="9525"/>
            </a:xfrm>
            <a:custGeom>
              <a:avLst/>
              <a:gdLst/>
              <a:ahLst/>
              <a:cxnLst/>
              <a:rect l="l" t="t" r="r" b="b"/>
              <a:pathLst>
                <a:path w="10972800" h="9525">
                  <a:moveTo>
                    <a:pt x="0" y="0"/>
                  </a:moveTo>
                  <a:lnTo>
                    <a:pt x="10972800" y="0"/>
                  </a:lnTo>
                </a:path>
              </a:pathLst>
            </a:custGeom>
            <a:noFill/>
            <a:ln w="9525">
              <a:solidFill>
                <a:srgbClr val="CFD7E2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603504" y="6099810"/>
              <a:ext cx="8065160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법령·판결 결과·기사·논문 전체 링크: 공식 배포자료 별첨 13–16쪽 · https://c14.ai-hub-os.com/#sources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03504" y="6347460"/>
              <a:ext cx="7903616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국감 질의는 판결·손해액 확정을 뜻하지 않음 · 로고는 요구 대상 식별이며 기관의 발행·후원을 의미하지 않음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03504" y="6576060"/>
              <a:ext cx="5496611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ko-KR" sz="1200" dirty="0">
                  <a:solidFill>
                    <a:srgbClr val="526174"/>
                  </a:solidFill>
                  <a:latin typeface="Pretendard"/>
                  <a:ea typeface="Pretendard"/>
                  <a:cs typeface="Pretendard"/>
                </a:rPr>
                <a:t>발행 [단체명 입력] · 담당 [입력] · 연락처 [입력] · 자료 기준일 2026.9.7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0898314" y="6543675"/>
              <a:ext cx="69170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en-US" sz="1500" dirty="0">
                  <a:solidFill>
                    <a:srgbClr val="142D4E"/>
                  </a:solidFill>
                  <a:latin typeface="Pretendard"/>
                  <a:ea typeface="Pretendard"/>
                  <a:cs typeface="Pretendard"/>
                </a:rPr>
                <a:t>04 / 04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2026-09-07T12:03:47Z</dcterms:created>
  <dcterms:modified xsi:type="dcterms:W3CDTF">2026-09-07T12:03:47Z</dcterms:modified>
  <cp:category/>
  <cp:contentStatus/>
</cp:coreProperties>
</file>