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2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3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4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5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594360" y="518160"/>
            <a:ext cx="8893188" cy="963930"/>
            <a:chOff x="594360" y="518160"/>
            <a:chExt cx="8893188" cy="963930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4202582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박병호 LH 팀장 발언 반박문 / 2026.09.04 국회 토론회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8893188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반박 1 · 개발의 이점만으로 책임을 다했습니까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98932" y="1525905"/>
            <a:ext cx="9053665" cy="410718"/>
            <a:chOff x="598932" y="1525905"/>
            <a:chExt cx="9053665" cy="410718"/>
          </a:xfrm>
        </p:grpSpPr>
        <p:sp>
          <p:nvSpPr>
            <p:cNvPr id="5" name="TextBox 5"/>
            <p:cNvSpPr txBox="1"/>
            <p:nvPr/>
          </p:nvSpPr>
          <p:spPr>
            <a:xfrm>
              <a:off x="598932" y="1525905"/>
              <a:ext cx="9053665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주상복합의 개발 이점과 공공임대의 가격 책임은 함께 설명해야 합니다.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09600" y="2133600"/>
            <a:ext cx="10972800" cy="1066800"/>
            <a:chOff x="609600" y="2133600"/>
            <a:chExt cx="10972800" cy="1066800"/>
          </a:xfrm>
        </p:grpSpPr>
        <p:sp>
          <p:nvSpPr>
            <p:cNvPr id="7" name="Rectangle 7"/>
            <p:cNvSpPr/>
            <p:nvPr/>
          </p:nvSpPr>
          <p:spPr>
            <a:xfrm>
              <a:off x="609600" y="2133600"/>
              <a:ext cx="10972800" cy="1066800"/>
            </a:xfrm>
            <a:prstGeom prst="rect">
              <a:avLst/>
            </a:prstGeom>
            <a:solidFill>
              <a:srgbClr val="F3F5F8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830580" y="2352675"/>
              <a:ext cx="334205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LH 발언 요지 | 1:07:10–1:08:33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29056" y="2739390"/>
              <a:ext cx="847511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상가·오피스텔이 포함된 주상복합용지의 특성과 감정평가 방식을 설명합니다.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01980" y="3286125"/>
            <a:ext cx="6512052" cy="293370"/>
            <a:chOff x="601980" y="3286125"/>
            <a:chExt cx="6512052" cy="293370"/>
          </a:xfrm>
        </p:grpSpPr>
        <p:sp>
          <p:nvSpPr>
            <p:cNvPr id="11" name="TextBox 11"/>
            <p:cNvSpPr txBox="1"/>
            <p:nvPr/>
          </p:nvSpPr>
          <p:spPr>
            <a:xfrm>
              <a:off x="601980" y="3286125"/>
              <a:ext cx="65120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LH는 합리적인 결론을 마련할 필요성에도 공감한다고 덧붙였습니다.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98932" y="3621405"/>
            <a:ext cx="8603742" cy="1127379"/>
            <a:chOff x="598932" y="3621405"/>
            <a:chExt cx="8603742" cy="1127379"/>
          </a:xfrm>
        </p:grpSpPr>
        <p:sp>
          <p:nvSpPr>
            <p:cNvPr id="13" name="TextBox 13"/>
            <p:cNvSpPr txBox="1"/>
            <p:nvPr/>
          </p:nvSpPr>
          <p:spPr>
            <a:xfrm>
              <a:off x="598932" y="3621405"/>
              <a:ext cx="1371945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검토·반박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00456" y="4053840"/>
              <a:ext cx="8602218" cy="6949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700"/>
                </a:lnSpc>
              </a:pPr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 xml:space="preserve">2023년 공모의 용적률 400%·시설 복합 구성은 개발 계획의 이점입니다. </a:t>
              </a:r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그 이점을 유지하며 주택 몫의 공공성만 배제하려면 납득할 근거를 제시해야 합니다.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98932" y="4878705"/>
            <a:ext cx="10560558" cy="803529"/>
            <a:chOff x="598932" y="4878705"/>
            <a:chExt cx="10560558" cy="803529"/>
          </a:xfrm>
        </p:grpSpPr>
        <p:sp>
          <p:nvSpPr>
            <p:cNvPr id="16" name="TextBox 16"/>
            <p:cNvSpPr txBox="1"/>
            <p:nvPr/>
          </p:nvSpPr>
          <p:spPr>
            <a:xfrm>
              <a:off x="598932" y="4878705"/>
              <a:ext cx="1297736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추가 질의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00456" y="5330190"/>
              <a:ext cx="1055903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감정평가 적용 조항, 용도별 면적·비용 배분표, 원가 적용을 배제한 법률 검토서를 제출하십시오.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03504" y="6019800"/>
            <a:ext cx="10984992" cy="638556"/>
            <a:chOff x="603504" y="6019800"/>
            <a:chExt cx="10984992" cy="638556"/>
          </a:xfrm>
        </p:grpSpPr>
        <p:sp>
          <p:nvSpPr>
            <p:cNvPr id="19" name="Line 19"/>
            <p:cNvSpPr/>
            <p:nvPr/>
          </p:nvSpPr>
          <p:spPr>
            <a:xfrm>
              <a:off x="609600" y="60198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603504" y="6156960"/>
              <a:ext cx="730910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S05 영상 1:07:10–1:08:33 · S03 LH 공모 2023.9.21 1쪽 / 공모 계획과 최종 인허가 실적 구분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03504" y="6423660"/>
              <a:ext cx="6562801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법률 적용 검토와 정책 비판 · 발행·담당·연락처 [입력] · 2026.9.7 · 원문 링크: 별첨 5쪽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1035132" y="6423660"/>
              <a:ext cx="55336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01 / 05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594360" y="518160"/>
            <a:ext cx="8596351" cy="963930"/>
            <a:chOff x="594360" y="518160"/>
            <a:chExt cx="8596351" cy="963930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304190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박병호 LH 팀장 발언 반박문 / 설명 책임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8596351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반박 2 · 직원의 착오로 기관 책임이 끝납니까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98932" y="1525905"/>
            <a:ext cx="9296095" cy="410718"/>
            <a:chOff x="598932" y="1525905"/>
            <a:chExt cx="9296095" cy="410718"/>
          </a:xfrm>
        </p:grpSpPr>
        <p:sp>
          <p:nvSpPr>
            <p:cNvPr id="5" name="TextBox 5"/>
            <p:cNvSpPr txBox="1"/>
            <p:nvPr/>
          </p:nvSpPr>
          <p:spPr>
            <a:xfrm>
              <a:off x="598932" y="1525905"/>
              <a:ext cx="9296095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국민이 신뢰한 것은 개인의 사견이 아니라 LH의 공식 회신이었습니다.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09600" y="2133600"/>
            <a:ext cx="10972800" cy="1066800"/>
            <a:chOff x="609600" y="2133600"/>
            <a:chExt cx="10972800" cy="1066800"/>
          </a:xfrm>
        </p:grpSpPr>
        <p:sp>
          <p:nvSpPr>
            <p:cNvPr id="7" name="Rectangle 7"/>
            <p:cNvSpPr/>
            <p:nvPr/>
          </p:nvSpPr>
          <p:spPr>
            <a:xfrm>
              <a:off x="609600" y="2133600"/>
              <a:ext cx="10972800" cy="1066800"/>
            </a:xfrm>
            <a:prstGeom prst="rect">
              <a:avLst/>
            </a:prstGeom>
            <a:solidFill>
              <a:srgbClr val="F3F5F8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830580" y="2352675"/>
              <a:ext cx="334205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LH 발언 요지 | 1:08:35–1:09:51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29056" y="2739390"/>
              <a:ext cx="886282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사전청약 때부터 가격이 제시되었고, 신청자가 이를 알고 신청했다는 취지입니다.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01980" y="3419475"/>
            <a:ext cx="8425624" cy="293370"/>
            <a:chOff x="601980" y="3419475"/>
            <a:chExt cx="8425624" cy="293370"/>
          </a:xfrm>
        </p:grpSpPr>
        <p:sp>
          <p:nvSpPr>
            <p:cNvPr id="11" name="TextBox 11"/>
            <p:cNvSpPr txBox="1"/>
            <p:nvPr/>
          </p:nvSpPr>
          <p:spPr>
            <a:xfrm>
              <a:off x="601980" y="3419475"/>
              <a:ext cx="8425624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함께 볼 맥락: 같은 발언 및 1:39:19–1:39:24에서 직원의 잘못된 안내와 사과를 언급합니다.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98932" y="3850005"/>
            <a:ext cx="8089392" cy="1146429"/>
            <a:chOff x="598932" y="3850005"/>
            <a:chExt cx="8089392" cy="1146429"/>
          </a:xfrm>
        </p:grpSpPr>
        <p:sp>
          <p:nvSpPr>
            <p:cNvPr id="13" name="TextBox 13"/>
            <p:cNvSpPr txBox="1"/>
            <p:nvPr/>
          </p:nvSpPr>
          <p:spPr>
            <a:xfrm>
              <a:off x="598932" y="3850005"/>
              <a:ext cx="1371945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검토·반박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00456" y="4301490"/>
              <a:ext cx="8087868" cy="6949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700"/>
                </a:lnSpc>
              </a:pPr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 xml:space="preserve">가격을 알고 신청한 것과 잘못된 안내의 영향을 감수한 것은 다른 문제입니다. </a:t>
              </a:r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착오를 인정했다면 검토·결재·정정 통지·피해 구제의 책임까지 답해야 합니다.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98932" y="5069205"/>
            <a:ext cx="9082430" cy="765429"/>
            <a:chOff x="598932" y="5069205"/>
            <a:chExt cx="9082430" cy="765429"/>
          </a:xfrm>
        </p:grpSpPr>
        <p:sp>
          <p:nvSpPr>
            <p:cNvPr id="16" name="TextBox 16"/>
            <p:cNvSpPr txBox="1"/>
            <p:nvPr/>
          </p:nvSpPr>
          <p:spPr>
            <a:xfrm>
              <a:off x="598932" y="5069205"/>
              <a:ext cx="1297736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추가 질의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00456" y="5482590"/>
              <a:ext cx="908090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계약 전 정정 통지의 도달 여부, 잘못된 안내로 생긴 피해와 구제안을 제출하십시오.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03504" y="6057900"/>
            <a:ext cx="10984992" cy="638556"/>
            <a:chOff x="603504" y="6057900"/>
            <a:chExt cx="10984992" cy="638556"/>
          </a:xfrm>
        </p:grpSpPr>
        <p:sp>
          <p:nvSpPr>
            <p:cNvPr id="19" name="Line 19"/>
            <p:cNvSpPr/>
            <p:nvPr/>
          </p:nvSpPr>
          <p:spPr>
            <a:xfrm>
              <a:off x="609600" y="60579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603504" y="6195060"/>
              <a:ext cx="7012082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원영상: youtube.com/watch?v=ZBfcnx8diAg · 2026.09.04 / 발언은 직접 인용문이 아닌 요지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03504" y="6461760"/>
              <a:ext cx="6737299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S04 회신 사본 사진014 확보 · 원본의 문서번호·정정 통지일 미확보 · 참고자료 별첨 5쪽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1035132" y="6461760"/>
              <a:ext cx="55336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02 / 05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8"/>
          <p:cNvGrpSpPr/>
          <p:nvPr/>
        </p:nvGrpSpPr>
        <p:grpSpPr>
          <a:xfrm>
            <a:off x="594360" y="518160"/>
            <a:ext cx="10995660" cy="6166485"/>
            <a:chOff x="594360" y="518160"/>
            <a:chExt cx="10995660" cy="6166485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3775862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박병호 LH 팀장 발언 반박문 / 공개 설명의 정확성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9020404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반박 3 · 취득하지 않은 이익을 이미 얻었습니까</a:t>
              </a:r>
            </a:p>
          </p:txBody>
        </p:sp>
        <p:sp>
          <p:nvSpPr>
            <p:cNvPr id="4" name="Rectangle 4"/>
            <p:cNvSpPr/>
            <p:nvPr/>
          </p:nvSpPr>
          <p:spPr>
            <a:xfrm>
              <a:off x="609600" y="1695450"/>
              <a:ext cx="10972800" cy="1028700"/>
            </a:xfrm>
            <a:prstGeom prst="rect">
              <a:avLst/>
            </a:prstGeom>
            <a:solidFill>
              <a:srgbClr val="F3F5F8"/>
            </a:solidFill>
            <a:ln>
              <a:noFill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830580" y="1885950"/>
              <a:ext cx="439978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LH 발언 · 1:10:07–1:10:10 · 전체 영상 기준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826008" y="2217420"/>
              <a:ext cx="6707459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4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“6억의 시세 차익이 이미 담보가 됐습니다.”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98932" y="3011805"/>
              <a:ext cx="5117973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E 9억 + L 15억 → F 12억 · L−F는 3억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600456" y="3444240"/>
              <a:ext cx="754220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단순 차이 6억 중 3억은 분양전환가격 인상으로 이어지는 예시입니다.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00456" y="3806190"/>
              <a:ext cx="7978369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나머지 3억도 실제 취득·대출·비용·매각 여부가 남은 미실현 차이입니다.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98932" y="4364355"/>
              <a:ext cx="9594332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공개 중계에서 공공가격의 문제를 주민의 이익 문제로 바꿀 수 없습니다.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600456" y="4815840"/>
              <a:ext cx="754220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취득하지 않은 주택의 잠재 차이를 ‘이미 담보된 이익’처럼 설명하면,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00456" y="5177790"/>
              <a:ext cx="790567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정당한 원가 검증 요구가 추가 이익을 바라는 요구로 오인될 수 있습니다.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600456" y="5577840"/>
              <a:ext cx="774029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산식과 자금조달 조건을 포함해 공개적으로 설명을 바로잡으십시오.</a:t>
              </a:r>
            </a:p>
          </p:txBody>
        </p:sp>
        <p:sp>
          <p:nvSpPr>
            <p:cNvPr id="14" name="Line 14"/>
            <p:cNvSpPr/>
            <p:nvPr/>
          </p:nvSpPr>
          <p:spPr>
            <a:xfrm>
              <a:off x="609600" y="60198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603504" y="6137910"/>
              <a:ext cx="819302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S01 공고 4–6쪽 F=min((E+L)÷2,L) / S05 대표 반박 1:19:58–1:20:25 · 자동자막·해당 구간 원음 전사 대조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03504" y="6423660"/>
              <a:ext cx="7846771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9·15·12·3억은 구조 설명용 가정. 실제 84형 E=906,894,155원 · 발언자의 숨은 의도는 단정하지 않음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0898314" y="63912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03 / 05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8"/>
          <p:cNvGrpSpPr/>
          <p:nvPr/>
        </p:nvGrpSpPr>
        <p:grpSpPr>
          <a:xfrm>
            <a:off x="594360" y="518160"/>
            <a:ext cx="10995660" cy="6318885"/>
            <a:chOff x="594360" y="518160"/>
            <a:chExt cx="10995660" cy="6318885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338328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박병호 LH 팀장 발언 반박문 / 책임의 지속성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9804902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반박 4 · 6년 뒤로 미루면 현재의 책임이 사라집니까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98932" y="1564005"/>
              <a:ext cx="663763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담당자는 바뀌어도 계약 상대방인 LH는 남습니다.</a:t>
              </a:r>
            </a:p>
          </p:txBody>
        </p:sp>
        <p:sp>
          <p:nvSpPr>
            <p:cNvPr id="5" name="Rectangle 5"/>
            <p:cNvSpPr/>
            <p:nvPr/>
          </p:nvSpPr>
          <p:spPr>
            <a:xfrm>
              <a:off x="609600" y="2152650"/>
              <a:ext cx="10972800" cy="1066800"/>
            </a:xfrm>
            <a:prstGeom prst="rect">
              <a:avLst/>
            </a:prstGeom>
            <a:solidFill>
              <a:srgbClr val="F3F5F8"/>
            </a:solidFill>
            <a:ln>
              <a:noFill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830580" y="2352675"/>
              <a:ext cx="3398063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LH 발언 요지 · 1:12:34–1:13:10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829056" y="2739390"/>
              <a:ext cx="902032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향후 부담이 커질 경우 분할 납부 등 대책을 검토할 수 있다는 취지로 설명했습니다.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98932" y="3526155"/>
              <a:ext cx="7932045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현재의 가격 문제에는 현재의 책임 있는 답변이 필요합니다.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00456" y="3977640"/>
              <a:ext cx="789355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대상이 누구인지, 조건과 재원은 무엇인지, 언제 시행할지 없는 가능성은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600456" y="4339590"/>
              <a:ext cx="925052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주민이 인생의 계획을 세울 수 있는 대책이 아닙니다. 반복되는 유예는 무책임합니다.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600456" y="4834890"/>
              <a:ext cx="784509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국회의원도 ‘6년 뒤 후임자에게 맡기겠다는 식의 접근’을 경고했습니다.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98932" y="5297805"/>
              <a:ext cx="904518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지금 책임자·이행기한·재산정안·구제 방안을 문서로 확정하십시오.</a:t>
              </a:r>
            </a:p>
          </p:txBody>
        </p:sp>
        <p:sp>
          <p:nvSpPr>
            <p:cNvPr id="13" name="Line 13"/>
            <p:cNvSpPr/>
            <p:nvPr/>
          </p:nvSpPr>
          <p:spPr>
            <a:xfrm>
              <a:off x="609600" y="59817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603504" y="6099810"/>
              <a:ext cx="733470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S05 토론회 2026.9.4 · LH 1:12:34–1:13:10 / 이준석 국회의원 1:55:38–1:55:42 · 발언 요지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03504" y="6347460"/>
              <a:ext cx="9246413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‘내 후임자가 하겠지’는 국회의원의 경고이며 LH 팀장의 직접 발언이 아님. 비판은 기관의 대응과 이행 책임에 대한 평가.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03504" y="6576060"/>
              <a:ext cx="467273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자료 기준 2026.9.7 · 영상·법령·비교 자료 링크: 다음 별첨 5쪽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0898314" y="65436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04 / 05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594360" y="518160"/>
            <a:ext cx="10995660" cy="6166485"/>
            <a:chOff x="594360" y="518160"/>
            <a:chExt cx="10995660" cy="6166485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294421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반박문 / 별첨 발언·공고·법적 검토 근거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7324192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정확한 인용이 비판의 품격을 지킵니다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600456" y="1653540"/>
              <a:ext cx="368786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S05 · 전체 토론회 · 2026.9.4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601980" y="2009775"/>
              <a:ext cx="4966940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https://www.youtube.com/watch?v=ZBfcnx8diAg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600456" y="2377440"/>
              <a:ext cx="664563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복합용지 1:07:10 / 가격 인지 1:08:35 / 오류 설명 1:09:25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600456" y="2739390"/>
              <a:ext cx="660928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6억 차익 1:10:07 / 향후 대책 1:12:34 / 후속 사과 1:39:19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600456" y="3101340"/>
              <a:ext cx="612465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대표의 3억 반박 1:19:58 / 의원의 후임자 비판 1:55:38</a:t>
              </a:r>
            </a:p>
          </p:txBody>
        </p:sp>
        <p:sp>
          <p:nvSpPr>
            <p:cNvPr id="9" name="Line 9"/>
            <p:cNvSpPr/>
            <p:nvPr/>
          </p:nvSpPr>
          <p:spPr>
            <a:xfrm>
              <a:off x="609600" y="35623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600456" y="3768090"/>
              <a:ext cx="399702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S01·S03·S04 · 공고와 기관 문서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603504" y="4156710"/>
              <a:ext cx="7139092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본청약: https://apply.lh.or.kr/lhapply/lhFile.do?fileid=62892225 · 2025.7.31, 4–6쪽 산식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03504" y="4442460"/>
              <a:ext cx="7284411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공모: https://lh.or.kr/boardDownload.es?bid=0034&amp;list_no=648640&amp;seq=1 · 2023.9.21, 1쪽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601980" y="4752975"/>
              <a:ext cx="7688580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회신: 사용자 사진014 사본 / 정정일·원본 문서번호 미확보 / 대표 발제 사진008–017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00456" y="5196840"/>
              <a:ext cx="253716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관련 판례와 제도 비교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01980" y="5553075"/>
              <a:ext cx="740587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2009다97079·2014다207764 등·96누18380 / 기사·논문: 공식 배포자료 14–15쪽</a:t>
              </a:r>
            </a:p>
          </p:txBody>
        </p:sp>
        <p:sp>
          <p:nvSpPr>
            <p:cNvPr id="16" name="Line 16"/>
            <p:cNvSpPr/>
            <p:nvPr/>
          </p:nvSpPr>
          <p:spPr>
            <a:xfrm>
              <a:off x="609600" y="60198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603504" y="6137910"/>
              <a:ext cx="919596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전체 링크: https://c14.ai-hub-os.com/#sources · 직접 인용 외 발언은 요지. 위법·확정 수익·개인 의도는 단정하지 않음.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03504" y="6423660"/>
              <a:ext cx="5496611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자료 기준일 2026.9.7 · 발행 [단체명 입력] · 담당 [입력] · 연락처 [입력]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0898314" y="63912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05 / 05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2026-09-07T11:35:56Z</dcterms:created>
  <dcterms:modified xsi:type="dcterms:W3CDTF">2026-09-07T11:35:56Z</dcterms:modified>
  <cp:category/>
  <cp:contentStatus/>
</cp:coreProperties>
</file>