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9ef3beaa6c99e734.svg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30"/>
          <p:cNvGrpSpPr/>
          <p:nvPr/>
        </p:nvGrpSpPr>
        <p:grpSpPr>
          <a:xfrm>
            <a:off x="594360" y="266700"/>
            <a:ext cx="11083290" cy="6417945"/>
            <a:chOff x="594360" y="266700"/>
            <a:chExt cx="11083290" cy="641794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01691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타임라인 1 / 사전청약부터 공식 회신까지</a:t>
              </a:r>
            </a:p>
          </p:txBody>
        </p:sp>
        <p:sp>
          <p:nvSpPr>
            <p:cNvPr id="3" name="Rectangle 3"/>
            <p:cNvSpPr/>
            <p:nvPr/>
          </p:nvSpPr>
          <p:spPr>
            <a:xfrm>
              <a:off x="9772650" y="266700"/>
              <a:ext cx="1905000" cy="523875"/>
            </a:xfrm>
            <a:prstGeom prst="roundRect">
              <a:avLst>
                <a:gd name="adj" fmla="val 7273"/>
              </a:avLst>
            </a:prstGeom>
            <a:solidFill>
              <a:srgbClr val="142D4E"/>
            </a:solidFill>
            <a:ln>
              <a:noFill/>
            </a:ln>
          </p:spPr>
        </p:sp>
        <p:pic>
          <p:nvPicPr>
            <p:cNvPr id="4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67900" y="381000"/>
              <a:ext cx="1714500" cy="295275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594360" y="895350"/>
              <a:ext cx="9020404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사전청약 · 사업 승인 · 공식 회신을 구분합니다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0456" y="1558290"/>
              <a:ext cx="780874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2022년 정책 발표 설명과 실제 사업계획승인일은 같은 사건이 아닙니다.</a:t>
              </a:r>
            </a:p>
          </p:txBody>
        </p:sp>
        <p:sp>
          <p:nvSpPr>
            <p:cNvPr id="7" name="Line 7"/>
            <p:cNvSpPr/>
            <p:nvPr/>
          </p:nvSpPr>
          <p:spPr>
            <a:xfrm>
              <a:off x="2495550" y="2209800"/>
              <a:ext cx="9525" cy="3409950"/>
            </a:xfrm>
            <a:custGeom>
              <a:avLst/>
              <a:gdLst/>
              <a:ahLst/>
              <a:cxnLst/>
              <a:rect l="l" t="t" r="r" b="b"/>
              <a:pathLst>
                <a:path w="9525" h="3409950">
                  <a:moveTo>
                    <a:pt x="0" y="0"/>
                  </a:moveTo>
                  <a:lnTo>
                    <a:pt x="0" y="3409950"/>
                  </a:lnTo>
                </a:path>
              </a:pathLst>
            </a:custGeom>
            <a:noFill/>
            <a:ln w="28575">
              <a:solidFill>
                <a:srgbClr val="CFD7E2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98932" y="2287905"/>
              <a:ext cx="165394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2024.01.04</a:t>
              </a:r>
            </a:p>
          </p:txBody>
        </p:sp>
        <p:sp>
          <p:nvSpPr>
            <p:cNvPr id="9" name="Ellipse 9"/>
            <p:cNvSpPr/>
            <p:nvPr/>
          </p:nvSpPr>
          <p:spPr>
            <a:xfrm>
              <a:off x="2428875" y="2371725"/>
              <a:ext cx="133350" cy="13335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2923032" y="2230755"/>
              <a:ext cx="248508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사전청약 모집공고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924556" y="2625090"/>
              <a:ext cx="71060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청약 조건과 추정가격 안내 · 사전청약은 임대차 계약 체결과 구분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0456" y="3120390"/>
              <a:ext cx="15576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01.22–01.25</a:t>
              </a:r>
            </a:p>
          </p:txBody>
        </p:sp>
        <p:sp>
          <p:nvSpPr>
            <p:cNvPr id="13" name="Ellipse 13"/>
            <p:cNvSpPr/>
            <p:nvPr/>
          </p:nvSpPr>
          <p:spPr>
            <a:xfrm>
              <a:off x="2428875" y="3171825"/>
              <a:ext cx="133350" cy="13335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2924556" y="3120390"/>
              <a:ext cx="4804029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특별공급 1.22–23 / 일반공급 1.24–25 접수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98932" y="3640455"/>
              <a:ext cx="83763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03.22</a:t>
              </a:r>
            </a:p>
          </p:txBody>
        </p:sp>
        <p:sp>
          <p:nvSpPr>
            <p:cNvPr id="16" name="Ellipse 16"/>
            <p:cNvSpPr/>
            <p:nvPr/>
          </p:nvSpPr>
          <p:spPr>
            <a:xfrm>
              <a:off x="2428875" y="3724275"/>
              <a:ext cx="133350" cy="13335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2924556" y="3672840"/>
              <a:ext cx="532500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사전청약 당첨자 발표 · 본청약 당첨·계약과 별개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98932" y="4192905"/>
              <a:ext cx="116415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2024.08</a:t>
              </a:r>
            </a:p>
          </p:txBody>
        </p:sp>
        <p:sp>
          <p:nvSpPr>
            <p:cNvPr id="19" name="Ellipse 19"/>
            <p:cNvSpPr/>
            <p:nvPr/>
          </p:nvSpPr>
          <p:spPr>
            <a:xfrm>
              <a:off x="2428875" y="4276725"/>
              <a:ext cx="133350" cy="133350"/>
            </a:xfrm>
            <a:prstGeom prst="ellipse">
              <a:avLst/>
            </a:prstGeom>
            <a:solidFill>
              <a:srgbClr val="142D4E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2924556" y="4225290"/>
              <a:ext cx="6088304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최초 사업계획승인 · 본청약 공고 40쪽에서 월 단위 확인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98932" y="4821555"/>
              <a:ext cx="132741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2024.11*</a:t>
              </a:r>
            </a:p>
          </p:txBody>
        </p:sp>
        <p:sp>
          <p:nvSpPr>
            <p:cNvPr id="22" name="Ellipse 22"/>
            <p:cNvSpPr/>
            <p:nvPr/>
          </p:nvSpPr>
          <p:spPr>
            <a:xfrm>
              <a:off x="2428875" y="4905375"/>
              <a:ext cx="133350" cy="133350"/>
            </a:xfrm>
            <a:prstGeom prst="ellipse">
              <a:avLst/>
            </a:prstGeom>
            <a:solidFill>
              <a:srgbClr val="C7383F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2923032" y="4802505"/>
              <a:ext cx="60174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조성원가를 기준으로 한다는 국민신문고 회신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924556" y="5215890"/>
              <a:ext cx="7009105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회신 사본 확보 · 본청약 시점 법령 변경 가능성 문구도 함께 기재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926080" y="5591175"/>
              <a:ext cx="723423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*2024.11은 대표 발제 기준. 사본에 없는 정확한 발송일·문서번호는 추가 요구.</a:t>
              </a:r>
            </a:p>
          </p:txBody>
        </p:sp>
        <p:sp>
          <p:nvSpPr>
            <p:cNvPr id="26" name="Line 26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603504" y="6137910"/>
              <a:ext cx="751393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S02 공고 2024.1.4 21–22쪽 / S01 공고 2025.7.31 40쪽 / S04 사진014 / S06 사진013 · 별첨 3쪽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03504" y="6423660"/>
              <a:ext cx="707014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 2026.9.7 · 시간축 간격은 기간에 비례하지 않음 · LH 로고는 자료·요구 대상 식별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 / 03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6151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타임라인 2 / 본청약·계약·오류 설명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557421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정정은 계약 전에 충분히 전달됐습니까?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653540"/>
              <a:ext cx="99785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2025.04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924556" y="1653540"/>
              <a:ext cx="596714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사업계획 변경승인 · 본청약 홍보물의 기준(공고 40쪽)</a:t>
              </a:r>
            </a:p>
          </p:txBody>
        </p:sp>
        <p:sp>
          <p:nvSpPr>
            <p:cNvPr id="6" name="Line 6"/>
            <p:cNvSpPr/>
            <p:nvPr/>
          </p:nvSpPr>
          <p:spPr>
            <a:xfrm>
              <a:off x="609600" y="20574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598932" y="2211705"/>
              <a:ext cx="83763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07.31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923032" y="2211705"/>
              <a:ext cx="665564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본청약 모집공고 · 가격 산식과 입주시감정가 제시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926080" y="2619375"/>
              <a:ext cx="49865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84형 E=906,894,155원 · 확정 분양전환가격과 구분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0456" y="2987040"/>
              <a:ext cx="155760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08.11–08.19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924556" y="2987040"/>
              <a:ext cx="66698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사전당첨자 11–12일 / 특별공급 13–14일 / 일반공급 18–19일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98932" y="3411855"/>
              <a:ext cx="83763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09.01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924556" y="3444240"/>
              <a:ext cx="390746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본청약 당첨자 발표 · 계약일이 아님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" y="3867150"/>
              <a:ext cx="10972800" cy="857250"/>
            </a:xfrm>
            <a:prstGeom prst="rect">
              <a:avLst/>
            </a:prstGeom>
            <a:solidFill>
              <a:srgbClr val="F3F5F8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27532" y="4021455"/>
              <a:ext cx="181720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12.09–12.12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923032" y="3983355"/>
              <a:ext cx="659627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계약 기간 · 전자계약 9–10일 / 현장계약 11–12일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926080" y="4391025"/>
              <a:ext cx="721404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공고된 일정. 개별 세대의 실제 서명일·정정 통지 수령일은 계약 원본으로 확인.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98932" y="4935855"/>
              <a:ext cx="165394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2026.09.04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924556" y="4949190"/>
              <a:ext cx="540776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공개 토론회 · LH의 회신 오류 설명과 후속 사과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926080" y="5305425"/>
              <a:ext cx="6012561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1:09:25–1:09:51 / 1:39:19–1:39:24 · 사과와 피해 구제는 별개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0456" y="5615940"/>
              <a:ext cx="873257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핵심 미확보: 정정 결재일 · 통지일 · 통지 대상 · 계약 전 설명 · 세대별 구제</a:t>
              </a:r>
            </a:p>
          </p:txBody>
        </p:sp>
        <p:sp>
          <p:nvSpPr>
            <p:cNvPr id="22" name="Line 22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603504" y="6137910"/>
              <a:ext cx="791504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S01 본청약 공고 1·4–6·40쪽 / S05 토론회 해당 시각 · 정정일을 토론회 날짜와 동일하게 간주하지 않음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03504" y="6423660"/>
              <a:ext cx="591662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발행·담당·연락처 [입력] · 자료 기준 2026.9.7 · 참고자료 링크는 다음 별첨 3쪽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02 / 03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594360" y="518160"/>
            <a:ext cx="10995660" cy="6166485"/>
            <a:chOff x="594360" y="518160"/>
            <a:chExt cx="10995660" cy="61664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07187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타임라인 / 별첨 문서 대조표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324192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날짜마다 원문과 확인 범위를 붙입니다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786890"/>
              <a:ext cx="435635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사전청약과 본청약 · 원문 공고로 확인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01980" y="2181225"/>
              <a:ext cx="595731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S02 사전청약: 2024.1.4 공고 21–22쪽 / 접수·당첨 발표 일정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03504" y="24993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https://apply.lh.or.kr/lhapply/lhFile.do?fileid=55767003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01980" y="2828925"/>
              <a:ext cx="747217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S01 본청약: 2025.7.31 공고 / 접수·당첨·계약 일정, 사업계획승인 월(40쪽)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3504" y="31470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https://apply.lh.or.kr/lhapply/lhFile.do?fileid=62892225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5623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600456" y="3787140"/>
              <a:ext cx="547585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회신과 정정 · 사본·진술·원본 확보 상태를 구분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1980" y="4181475"/>
              <a:ext cx="653338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S04 사진014 회신 사본 / 날짜는 S06 사진013의 ‘2024년 11월’ 설명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1980" y="4505325"/>
              <a:ext cx="674674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S05 LH 오류 설명 1:09:25 / 후속 사과 1:39:19 · 2026.9.4 공개 영상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3504" y="4823460"/>
              <a:ext cx="3973552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https://www.youtube.com/watch?v=ZBfcnx8diAg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0456" y="5139690"/>
              <a:ext cx="934321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회신·정정의 원본, 개별 계약일이 있어야 계약 판단의 영향을 확정할 수 있습니다.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1980" y="5553075"/>
              <a:ext cx="7890510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요구: 원 질의, 답변 결재, 정정 통지 발송·수신 기록, 설명 자료, 계약·해제·피해 조사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609600" y="60198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03504" y="6137910"/>
              <a:ext cx="769360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전체 법령·판례·기사·논문 목록: 공식 배포자료 별첨 13–16쪽 · https://c14.ai-hub-os.com/#sources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03504" y="6423660"/>
              <a:ext cx="714436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자료 기준일 2026.9.7 · 확인되지 않은 정정 날짜나 개별 세대의 계약 경위는 추정으로 채우지 않음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98314" y="63912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 / 03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2026-09-07T12:03:47Z</dcterms:created>
  <dcterms:modified xsi:type="dcterms:W3CDTF">2026-09-07T12:03:47Z</dcterms:modified>
  <cp:category/>
  <cp:contentStatus/>
</cp:coreProperties>
</file>