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9ef3beaa6c99e734.svg"/>
</Relationships>
</file>

<file path=ppt/slides/_rels/slide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4"/>
          <p:cNvGrpSpPr/>
          <p:nvPr/>
        </p:nvGrpSpPr>
        <p:grpSpPr>
          <a:xfrm>
            <a:off x="594360" y="266700"/>
            <a:ext cx="11083290" cy="6570345"/>
            <a:chOff x="594360" y="266700"/>
            <a:chExt cx="11083290" cy="657034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167609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설명 요약본 / 1분 이해</a:t>
              </a:r>
            </a:p>
          </p:txBody>
        </p:sp>
        <p:sp>
          <p:nvSpPr>
            <p:cNvPr id="3" name="Rectangle 3"/>
            <p:cNvSpPr/>
            <p:nvPr/>
          </p:nvSpPr>
          <p:spPr>
            <a:xfrm>
              <a:off x="9772650" y="266700"/>
              <a:ext cx="1905000" cy="523875"/>
            </a:xfrm>
            <a:prstGeom prst="roundRect">
              <a:avLst>
                <a:gd name="adj" fmla="val 7273"/>
              </a:avLst>
            </a:prstGeom>
            <a:solidFill>
              <a:srgbClr val="142D4E"/>
            </a:solidFill>
            <a:ln>
              <a:noFill/>
            </a:ln>
          </p:spPr>
        </p:sp>
        <p:pic>
          <p:nvPicPr>
            <p:cNvPr id="4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67900" y="381000"/>
              <a:ext cx="1714500" cy="295275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594360" y="933450"/>
              <a:ext cx="7366597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청약한 주민이 이미 6억을 벌었다고요?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98932" y="1621155"/>
              <a:ext cx="732464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동탄2 C14는 610세대의 6년 분양전환 공공임대입니다.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98932" y="2326005"/>
              <a:ext cx="18914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가격의 출발점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229356" y="2301240"/>
              <a:ext cx="62579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공공임대인데 택지비에는 주상복합용지의 감정평가 기준.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29356" y="2682240"/>
              <a:ext cx="647600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주택 몫에 조성원가를 반영해 가격을 다시 산정해야 합니다.</a:t>
              </a:r>
            </a:p>
          </p:txBody>
        </p:sp>
        <p:sp>
          <p:nvSpPr>
            <p:cNvPr id="10" name="Line 10"/>
            <p:cNvSpPr/>
            <p:nvPr/>
          </p:nvSpPr>
          <p:spPr>
            <a:xfrm>
              <a:off x="609600" y="31623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598932" y="3449955"/>
              <a:ext cx="227729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공식 안내의 책임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229356" y="3425190"/>
              <a:ext cx="686714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조성원가 취지의 회신 뒤 LH는 직원의 오류를 설명했습니다.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229356" y="3806190"/>
              <a:ext cx="691217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착오를 인정했다면 정정·피해 확인·구제 책임은 더 분명합니다.</a:t>
              </a:r>
            </a:p>
          </p:txBody>
        </p:sp>
        <p:sp>
          <p:nvSpPr>
            <p:cNvPr id="14" name="Line 14"/>
            <p:cNvSpPr/>
            <p:nvPr/>
          </p:nvSpPr>
          <p:spPr>
            <a:xfrm>
              <a:off x="609600" y="42862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598932" y="4573905"/>
              <a:ext cx="247024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‘6억 차익’의 오류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229356" y="4549140"/>
              <a:ext cx="568939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E 9억·L 15억 가정 → 전환가격 F 12억 → 차이 3억.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229356" y="4930140"/>
              <a:ext cx="618523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3억도 대출·실제 취득을 거쳐야 하는 미실현 차이입니다.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229356" y="5311140"/>
              <a:ext cx="712965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미래의 조건부 이익으로 현재의 가격 문제를 덮을 수 없습니다.</a:t>
              </a:r>
            </a:p>
          </p:txBody>
        </p:sp>
        <p:sp>
          <p:nvSpPr>
            <p:cNvPr id="19" name="Line 19"/>
            <p:cNvSpPr/>
            <p:nvPr/>
          </p:nvSpPr>
          <p:spPr>
            <a:xfrm>
              <a:off x="609600" y="59817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03504" y="6099810"/>
              <a:ext cx="774435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S01 공고 1·4–6쪽 / S04 회신 사본 / S05 1:09:25·1:10:07 / S06 대표 발제 사진008–017 · 별첨 3쪽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03504" y="6328410"/>
              <a:ext cx="780483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E=입주시감정가, L=전환시감정가, F=min((E+L)÷2,L) · 실제 84형 E=906,894,155원 · 비교 가정 구분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03504" y="6576060"/>
              <a:ext cx="544007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발행·담당·연락처 [입력] · 2026.9.7 · LH 로고는 개선 요구 대상 표시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0898314" y="65436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 / 03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6052033" cy="963930"/>
            <a:chOff x="594360" y="518160"/>
            <a:chExt cx="6052033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191033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설명 요약본 / 의원실 요청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6052033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의원실에 요청하는 세 가지 조치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6622428" cy="410718"/>
            <a:chOff x="598932" y="1525905"/>
            <a:chExt cx="6622428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662242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원자료 제출과 재산정 결과를 함께 요구해 주십시오.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7408" y="2293620"/>
            <a:ext cx="10984992" cy="992505"/>
            <a:chOff x="597408" y="2293620"/>
            <a:chExt cx="10984992" cy="992505"/>
          </a:xfrm>
        </p:grpSpPr>
        <p:sp>
          <p:nvSpPr>
            <p:cNvPr id="7" name="TextBox 7"/>
            <p:cNvSpPr txBox="1"/>
            <p:nvPr/>
          </p:nvSpPr>
          <p:spPr>
            <a:xfrm>
              <a:off x="597408" y="2293620"/>
              <a:ext cx="397551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99032" y="2326005"/>
              <a:ext cx="1980461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산정 근거 공개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400556" y="2777490"/>
              <a:ext cx="933533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최초·변경 사업계획 승인서, 적용 법령, 평가서, 용도별 택지비 안분표를 요청합니다.</a:t>
              </a:r>
            </a:p>
          </p:txBody>
        </p:sp>
        <p:sp>
          <p:nvSpPr>
            <p:cNvPr id="10" name="Line 10"/>
            <p:cNvSpPr/>
            <p:nvPr/>
          </p:nvSpPr>
          <p:spPr>
            <a:xfrm>
              <a:off x="1409700" y="3276600"/>
              <a:ext cx="10172700" cy="9525"/>
            </a:xfrm>
            <a:custGeom>
              <a:avLst/>
              <a:gdLst/>
              <a:ahLst/>
              <a:cxnLst/>
              <a:rect l="l" t="t" r="r" b="b"/>
              <a:pathLst>
                <a:path w="10172700" h="9525">
                  <a:moveTo>
                    <a:pt x="0" y="0"/>
                  </a:moveTo>
                  <a:lnTo>
                    <a:pt x="101727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597408" y="3474720"/>
            <a:ext cx="10984992" cy="992505"/>
            <a:chOff x="597408" y="3474720"/>
            <a:chExt cx="10984992" cy="992505"/>
          </a:xfrm>
        </p:grpSpPr>
        <p:sp>
          <p:nvSpPr>
            <p:cNvPr id="12" name="TextBox 12"/>
            <p:cNvSpPr txBox="1"/>
            <p:nvPr/>
          </p:nvSpPr>
          <p:spPr>
            <a:xfrm>
              <a:off x="597408" y="3474720"/>
              <a:ext cx="397551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99032" y="3507105"/>
              <a:ext cx="1980461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대안 계산 제출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400556" y="3958590"/>
              <a:ext cx="872954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현행안과 조성원가 적용안의 가격 변화를 같은 조건으로 비교하도록 요청합니다.</a:t>
              </a:r>
            </a:p>
          </p:txBody>
        </p:sp>
        <p:sp>
          <p:nvSpPr>
            <p:cNvPr id="15" name="Line 15"/>
            <p:cNvSpPr/>
            <p:nvPr/>
          </p:nvSpPr>
          <p:spPr>
            <a:xfrm>
              <a:off x="1409700" y="4457700"/>
              <a:ext cx="10172700" cy="9525"/>
            </a:xfrm>
            <a:custGeom>
              <a:avLst/>
              <a:gdLst/>
              <a:ahLst/>
              <a:cxnLst/>
              <a:rect l="l" t="t" r="r" b="b"/>
              <a:pathLst>
                <a:path w="10172700" h="9525">
                  <a:moveTo>
                    <a:pt x="0" y="0"/>
                  </a:moveTo>
                  <a:lnTo>
                    <a:pt x="101727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597408" y="4655820"/>
            <a:ext cx="10211181" cy="835914"/>
            <a:chOff x="597408" y="4655820"/>
            <a:chExt cx="10211181" cy="835914"/>
          </a:xfrm>
        </p:grpSpPr>
        <p:sp>
          <p:nvSpPr>
            <p:cNvPr id="17" name="TextBox 17"/>
            <p:cNvSpPr txBox="1"/>
            <p:nvPr/>
          </p:nvSpPr>
          <p:spPr>
            <a:xfrm>
              <a:off x="597408" y="4655820"/>
              <a:ext cx="397551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03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99032" y="4688205"/>
              <a:ext cx="273739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지금 시정·구제 이행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00556" y="5139690"/>
              <a:ext cx="940803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회신 오류의 피해를 조사하고 구제안·현재 책임자·이행기한을 확정하도록 요청합니다.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1980" y="5591175"/>
            <a:ext cx="8546782" cy="293370"/>
            <a:chOff x="601980" y="5591175"/>
            <a:chExt cx="8546782" cy="293370"/>
          </a:xfrm>
        </p:grpSpPr>
        <p:sp>
          <p:nvSpPr>
            <p:cNvPr id="21" name="TextBox 21"/>
            <p:cNvSpPr txBox="1"/>
            <p:nvPr/>
          </p:nvSpPr>
          <p:spPr>
            <a:xfrm>
              <a:off x="601980" y="5591175"/>
              <a:ext cx="854678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담당자는 바뀌어도 기관의 책임은 남습니다. 6년 뒤의 검토로 현재의 문제를 미룰 수 없습니다.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03504" y="6057900"/>
            <a:ext cx="10984992" cy="638556"/>
            <a:chOff x="603504" y="6057900"/>
            <a:chExt cx="10984992" cy="638556"/>
          </a:xfrm>
        </p:grpSpPr>
        <p:sp>
          <p:nvSpPr>
            <p:cNvPr id="23" name="Line 23"/>
            <p:cNvSpPr/>
            <p:nvPr/>
          </p:nvSpPr>
          <p:spPr>
            <a:xfrm>
              <a:off x="609600" y="60579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03504" y="6195060"/>
              <a:ext cx="666750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근거: LH 공고 p.4–6 · 토론회 · 대법원 2009다97079 및 2014다207764 등 / 정책 요구안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03504" y="6461760"/>
              <a:ext cx="637702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원문 링크: 다음 별첨 3쪽 · 공식 배포자료 13–16쪽 · 자료 기준 2026.9.7 · 정책 요구안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1035132" y="6461760"/>
              <a:ext cx="55336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02 / 03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594360" y="518160"/>
            <a:ext cx="10995660" cy="6204585"/>
            <a:chOff x="594360" y="518160"/>
            <a:chExt cx="10995660" cy="62045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07187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설명 요약본 / 별첨 참고자료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5924817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짧은 설명에도 근거는 남깁니다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767840"/>
              <a:ext cx="405103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공식 공고 · 가격·일정·산식의 기준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1980" y="2143125"/>
              <a:ext cx="667207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S01 본청약 2025.7.31, 1·4–6쪽 / S02 사전청약 2024.1.4, 21–22쪽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3504" y="2461260"/>
              <a:ext cx="459088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https://apply.lh.or.kr/lhapply/lhFile.do?fileid=62892225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03504" y="2708910"/>
              <a:ext cx="459088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https://apply.lh.or.kr/lhapply/lhFile.do?fileid=55767003</a:t>
              </a:r>
            </a:p>
          </p:txBody>
        </p:sp>
        <p:sp>
          <p:nvSpPr>
            <p:cNvPr id="8" name="Line 8"/>
            <p:cNvSpPr/>
            <p:nvPr/>
          </p:nvSpPr>
          <p:spPr>
            <a:xfrm>
              <a:off x="609600" y="30861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600456" y="3329940"/>
              <a:ext cx="449628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토론회·주민 자료 · 발언과 회신의 대조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1980" y="3705225"/>
              <a:ext cx="7685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S05 2026.9.4 · LH 1:09:25 오류 설명, 1:10:07 차익 발언, 1:12:34 향후 대책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3504" y="4023360"/>
              <a:ext cx="778879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https://www.youtube.com/watch?v=ZBfcnx8diAg · 대표 반박 1:19:58 · 의원의 후임자 비판 1:55:38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1980" y="4314825"/>
              <a:ext cx="698144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S04 사진014 회신 사본 / S06 대표 발제 사진008–017(복원 책자 9–18쪽)</a:t>
              </a:r>
            </a:p>
          </p:txBody>
        </p:sp>
        <p:sp>
          <p:nvSpPr>
            <p:cNvPr id="13" name="Line 13"/>
            <p:cNvSpPr/>
            <p:nvPr/>
          </p:nvSpPr>
          <p:spPr>
            <a:xfrm>
              <a:off x="609600" y="47434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600456" y="4987290"/>
              <a:ext cx="463622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판례·기사·논문 · 적용 범위를 함께 확인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1980" y="5343525"/>
              <a:ext cx="657606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2009다97079·2014다207764 등 / MTN 2026.9.4 / 문형수(2021) 등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1980" y="5648325"/>
              <a:ext cx="603275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전체 링크·판결 취지·논문 확인 범위: 공식 배포자료 별첨 13–16쪽</a:t>
              </a:r>
            </a:p>
          </p:txBody>
        </p:sp>
        <p:sp>
          <p:nvSpPr>
            <p:cNvPr id="17" name="Line 17"/>
            <p:cNvSpPr/>
            <p:nvPr/>
          </p:nvSpPr>
          <p:spPr>
            <a:xfrm>
              <a:off x="609600" y="60769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03504" y="6195060"/>
              <a:ext cx="771784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https://c14.ai-hub-os.com/#sources · 회신 발송일·문서번호·정정 통지일은 원본으로 추가 확인 필요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03504" y="6461760"/>
              <a:ext cx="802477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기준일 2026.9.7 · 법적 책임 확정과 정책 요구 구분 · 사진의 주장 수치를 검증된 수익으로 간주하지 않음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98314" y="64293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03 / 03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2026-09-07T12:03:46Z</dcterms:created>
  <dcterms:modified xsi:type="dcterms:W3CDTF">2026-09-07T12:03:46Z</dcterms:modified>
  <cp:category/>
  <cp:contentStatus/>
</cp:coreProperties>
</file>