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9ef3beaa6c99e734.sv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1"/>
          <p:cNvGrpSpPr/>
          <p:nvPr/>
        </p:nvGrpSpPr>
        <p:grpSpPr>
          <a:xfrm>
            <a:off x="590550" y="266700"/>
            <a:ext cx="11087100" cy="6551295"/>
            <a:chOff x="590550" y="266700"/>
            <a:chExt cx="11087100" cy="6551295"/>
          </a:xfrm>
        </p:grpSpPr>
        <p:sp>
          <p:nvSpPr>
            <p:cNvPr id="2" name="TextBox 2"/>
            <p:cNvSpPr txBox="1"/>
            <p:nvPr/>
          </p:nvSpPr>
          <p:spPr>
            <a:xfrm>
              <a:off x="601980" y="428625"/>
              <a:ext cx="299161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동탄2 C14 · 입주예정자의 요청</a:t>
              </a:r>
            </a:p>
          </p:txBody>
        </p:sp>
        <p:sp>
          <p:nvSpPr>
            <p:cNvPr id="3" name="Rectangle 3"/>
            <p:cNvSpPr/>
            <p:nvPr/>
          </p:nvSpPr>
          <p:spPr>
            <a:xfrm>
              <a:off x="9772650" y="266700"/>
              <a:ext cx="1905000" cy="523875"/>
            </a:xfrm>
            <a:prstGeom prst="roundRect">
              <a:avLst>
                <a:gd name="adj" fmla="val 7273"/>
              </a:avLst>
            </a:prstGeom>
            <a:solidFill>
              <a:srgbClr val="142D4E"/>
            </a:solidFill>
            <a:ln>
              <a:noFill/>
            </a:ln>
          </p:spPr>
        </p:sp>
        <p:pic>
          <p:nvPicPr>
            <p:cNvPr id="4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67900" y="381000"/>
              <a:ext cx="1714500" cy="295275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590550" y="1043940"/>
              <a:ext cx="5364206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4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공공임대의 가격,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90550" y="1805940"/>
              <a:ext cx="4991039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4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조성원가로 다시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98932" y="2726055"/>
              <a:ext cx="836104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직원의 착오로, 미래의 약속으로 기관의 책임을 끝낼 수 없습니다.</a:t>
              </a:r>
            </a:p>
          </p:txBody>
        </p:sp>
        <p:sp>
          <p:nvSpPr>
            <p:cNvPr id="8" name="Line 8"/>
            <p:cNvSpPr/>
            <p:nvPr/>
          </p:nvSpPr>
          <p:spPr>
            <a:xfrm>
              <a:off x="609600" y="32766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598932" y="36023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01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84732" y="3602355"/>
              <a:ext cx="762602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개발의 이점을 누렸다면, 공공임대의 가격 책임도 지십시오.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98932" y="423100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02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84732" y="4231005"/>
              <a:ext cx="817728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‘6억 차익’ 설명을 바로잡고, 공식 회신의 오류를 구제하십시오.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98932" y="48596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03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84732" y="4859655"/>
              <a:ext cx="855540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조성원가를 반영해 입주시감정가와 분양전환가격을 낮추십시오.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86256" y="5330190"/>
              <a:ext cx="723930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산정자료 공개 · 현행안과 재산정안 비교 · 책임자와 이행기한 확정</a:t>
              </a:r>
            </a:p>
          </p:txBody>
        </p:sp>
        <p:sp>
          <p:nvSpPr>
            <p:cNvPr id="16" name="Line 16"/>
            <p:cNvSpPr/>
            <p:nvPr/>
          </p:nvSpPr>
          <p:spPr>
            <a:xfrm>
              <a:off x="609600" y="59626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603504" y="6080760"/>
              <a:ext cx="827349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근거: LH 공고 2025.7.31 4–6쪽 · 토론회 2026.9.4 1:10:07 / 전체 참고자료: 공식 배포자료 별첨 13–16쪽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03504" y="6309360"/>
              <a:ext cx="78719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https://c14.ai-hub-os.com · 정책 요구안 · LH 로고는 요구 대상 기관 표시이며 발행·후원을 뜻하지 않음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03504" y="6557010"/>
              <a:ext cx="533506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발행 [단체명 입력] · 담당 [입력] · 연락처 [입력] · 자료 기준 2026.9.7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98314" y="652462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01 / 01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2026-09-07T12:03:45Z</dcterms:created>
  <dcterms:modified xsi:type="dcterms:W3CDTF">2026-09-07T12:03:45Z</dcterms:modified>
  <cp:category/>
  <cp:contentStatus/>
</cp:coreProperties>
</file>