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9ef3beaa6c99e734.svg"/>
  <Relationship Id="rId3" Type="http://schemas.openxmlformats.org/officeDocument/2006/relationships/image" Target="../media/image_8ba71b8b42cf7bb5.png"/>
</Relationships>
</file>

<file path=ppt/slides/_rels/slide10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4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5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16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4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5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6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7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8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9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590550" y="447675"/>
            <a:ext cx="10991850" cy="4922520"/>
            <a:chOff x="590550" y="447675"/>
            <a:chExt cx="10991850" cy="4922520"/>
          </a:xfrm>
        </p:grpSpPr>
        <p:sp>
          <p:nvSpPr>
            <p:cNvPr id="2" name="TextBox 2"/>
            <p:cNvSpPr txBox="1"/>
            <p:nvPr/>
          </p:nvSpPr>
          <p:spPr>
            <a:xfrm>
              <a:off x="601980" y="447675"/>
              <a:ext cx="365569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동탄2 C14 · 국정감사 문제제기 자료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603504" y="822960"/>
              <a:ext cx="326730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입주자 측 정책 요구 · 자료 기준 2026.09.07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90550" y="1824990"/>
              <a:ext cx="5364206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4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공공임대의 가격,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90550" y="2682240"/>
              <a:ext cx="4991039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4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조성원가로 다시</a:t>
              </a:r>
            </a:p>
          </p:txBody>
        </p:sp>
        <p:sp>
          <p:nvSpPr>
            <p:cNvPr id="6" name="Line 6"/>
            <p:cNvSpPr/>
            <p:nvPr/>
          </p:nvSpPr>
          <p:spPr>
            <a:xfrm>
              <a:off x="609600" y="36957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28575">
              <a:solidFill>
                <a:srgbClr val="142D4E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598932" y="4040505"/>
              <a:ext cx="605702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직원의 착오로 기관의 책임을 끝낼 수 없습니다.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0456" y="4511040"/>
              <a:ext cx="744527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확정되지 않은 시세차익으로 주민의 정당한 요구를 가리지 마십시오.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1980" y="5076825"/>
              <a:ext cx="536638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조성원가 반영 → 입주시감정가 재산정 → 분양전환 부담 완화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724900" y="1356360"/>
            <a:ext cx="2514600" cy="1682115"/>
            <a:chOff x="8724900" y="1356360"/>
            <a:chExt cx="2514600" cy="1682115"/>
          </a:xfrm>
        </p:grpSpPr>
        <p:sp>
          <p:nvSpPr>
            <p:cNvPr id="11" name="TextBox 11"/>
            <p:cNvSpPr txBox="1"/>
            <p:nvPr/>
          </p:nvSpPr>
          <p:spPr>
            <a:xfrm>
              <a:off x="8795004" y="1356360"/>
              <a:ext cx="186187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답변·개선 요구 대상 기관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8724900" y="1743075"/>
              <a:ext cx="2514600" cy="609600"/>
            </a:xfrm>
            <a:prstGeom prst="roundRect">
              <a:avLst>
                <a:gd name="adj" fmla="val 6250"/>
              </a:avLst>
            </a:prstGeom>
            <a:solidFill>
              <a:srgbClr val="142D4E"/>
            </a:solidFill>
            <a:ln>
              <a:noFill/>
            </a:ln>
          </p:spPr>
        </p:sp>
        <p:pic>
          <p:nvPicPr>
            <p:cNvPr id="13" name="Imag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39200" y="1847850"/>
              <a:ext cx="2286000" cy="400050"/>
            </a:xfrm>
            <a:prstGeom prst="rect">
              <a:avLst/>
            </a:prstGeom>
          </p:spPr>
        </p:pic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39200" y="2552700"/>
              <a:ext cx="1657350" cy="485775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>
            <a:off x="603504" y="5848350"/>
            <a:ext cx="10986516" cy="760095"/>
            <a:chOff x="603504" y="5848350"/>
            <a:chExt cx="10986516" cy="760095"/>
          </a:xfrm>
        </p:grpSpPr>
        <p:sp>
          <p:nvSpPr>
            <p:cNvPr id="16" name="Line 16"/>
            <p:cNvSpPr/>
            <p:nvPr/>
          </p:nvSpPr>
          <p:spPr>
            <a:xfrm>
              <a:off x="609600" y="58483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603504" y="6042660"/>
              <a:ext cx="674857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발행 주체 [입력] · 담당자 [입력] · 연락처 [입력] · 기관 로고는 발행·후원을 의미하지 않음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03504" y="6347460"/>
              <a:ext cx="571846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근거 S01·S04–S06 / 별첨 참고자료 13–16쪽 · 전체 자료 c14.ai-hub-os.com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864491" y="6315075"/>
              <a:ext cx="72552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01 / 16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594360" y="518160"/>
            <a:ext cx="10988040" cy="5423535"/>
            <a:chOff x="594360" y="518160"/>
            <a:chExt cx="10988040" cy="542353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81498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공개 발언의 산식 검토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917866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6억의 단순 차이가 6억의 이익은 아닙니다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98932" y="1602105"/>
              <a:ext cx="559056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“6억의 시세 차익이 이미 담보가 됐습니다.”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03504" y="2023110"/>
              <a:ext cx="547420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박병호 LH 팀장 · 공개 토론회 1:10:07–1:10:10 / 자막·원음 전사 대조</a:t>
              </a:r>
            </a:p>
          </p:txBody>
        </p:sp>
        <p:sp>
          <p:nvSpPr>
            <p:cNvPr id="6" name="Rectangle 6"/>
            <p:cNvSpPr/>
            <p:nvPr/>
          </p:nvSpPr>
          <p:spPr>
            <a:xfrm>
              <a:off x="609600" y="2495550"/>
              <a:ext cx="10972800" cy="1409700"/>
            </a:xfrm>
            <a:prstGeom prst="rect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903732" y="2745105"/>
              <a:ext cx="944544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설명용 동일 기준 가정: 입주시감정가 E = 9억 · 분양시감정가 L = 15억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99160" y="3200400"/>
              <a:ext cx="9276636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분양전환가격 F = min((9 + 15) ÷ 2, 15) = 12억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98932" y="4250055"/>
              <a:ext cx="165394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15 − 9 = 6억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4408932" y="4250055"/>
              <a:ext cx="165394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12 − 9 = 3억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218932" y="4250055"/>
              <a:ext cx="181720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15 − 12 = 3억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1980" y="4695825"/>
              <a:ext cx="154990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두 감정가의 차이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4411980" y="4695825"/>
              <a:ext cx="3225927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입주시감정가보다 높아진 매입 부담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221980" y="4695825"/>
              <a:ext cx="314515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취득을 전제로 한 감정가 대비 차액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98932" y="5240655"/>
              <a:ext cx="1021769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3억도 확정 수익이 아닙니다. 분양받지 못하면 이 차액은 실현되지 않습니다.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01980" y="5648325"/>
              <a:ext cx="886987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미래 평가액·매매시세·대출 승인·자기자금이 미확정입니다. 세금과 금융비용도 차감해야 합니다.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03504" y="6076950"/>
            <a:ext cx="10986516" cy="645795"/>
            <a:chOff x="603504" y="6076950"/>
            <a:chExt cx="10986516" cy="645795"/>
          </a:xfrm>
        </p:grpSpPr>
        <p:sp>
          <p:nvSpPr>
            <p:cNvPr id="18" name="Line 18"/>
            <p:cNvSpPr/>
            <p:nvPr/>
          </p:nvSpPr>
          <p:spPr>
            <a:xfrm>
              <a:off x="609600" y="60769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603504" y="6195060"/>
              <a:ext cx="72618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S01 공고 p.4·6 / S05 발언·대표 반박 1:19:58–1:20:25 / 공고의 실제 E(84형)=9.06894155억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03504" y="6461760"/>
              <a:ext cx="833323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15억 주변 시세가 미래 L이라는 뜻은 아님 · 90% 적용도 공고의 고정 규칙이 아닌 발제자 가정 / 별첨 13·16쪽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898314" y="64293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10 / 16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>
            <a:off x="594360" y="518160"/>
            <a:ext cx="10988040" cy="5196840"/>
            <a:chOff x="594360" y="518160"/>
            <a:chExt cx="10988040" cy="519684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55808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미래로 미룰 수 없는 현재의 책임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8229905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담당자는 바뀌어도 LH의 책임은 남습니다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98932" y="1602105"/>
              <a:ext cx="827623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입주자의 6년은 누군가의 인사 주기를 기다리는 시간이 아닙니다.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98932" y="2421255"/>
              <a:ext cx="180907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LH 발언 요지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381756" y="2339340"/>
              <a:ext cx="756643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향후 가격 부담이 생길 때 분납 등 완화 방안을 검토할 수 있다는 설명.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381756" y="2701290"/>
              <a:ext cx="746950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현재 확정된 지원 조건·실행 기한·책임자를 제시한 답변은 아닙니다.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383280" y="3095625"/>
              <a:ext cx="730148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영상 1:12:34–1:13:10 / LH는 부담 완화 방안을 계속 검토하겠다고 덧붙임.</a:t>
              </a:r>
            </a:p>
          </p:txBody>
        </p:sp>
        <p:sp>
          <p:nvSpPr>
            <p:cNvPr id="9" name="Line 9"/>
            <p:cNvSpPr/>
            <p:nvPr/>
          </p:nvSpPr>
          <p:spPr>
            <a:xfrm>
              <a:off x="609600" y="36004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598932" y="3907155"/>
              <a:ext cx="1980461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입주자 측 평가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381756" y="3825240"/>
              <a:ext cx="777240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이미 발생한 답변 오류와 현재 가격의 적정성을 미래 문제로 미루는 것은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381756" y="4187190"/>
              <a:ext cx="726353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공공기관의 설명·시정 책임에 미치지 못하는 무책임한 대응입니다.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609600" y="4762500"/>
              <a:ext cx="10972800" cy="952500"/>
            </a:xfrm>
            <a:prstGeom prst="rect">
              <a:avLst/>
            </a:prstGeom>
            <a:solidFill>
              <a:srgbClr val="F3F5F8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827532" y="4935855"/>
              <a:ext cx="785783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지금 책임자·기한·산식·구제 방안을 문서로 확정하십시오.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30580" y="5362575"/>
              <a:ext cx="8112633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미래의 선의를 기대하라는 말이 아니라, 기관 이름으로 지속되는 이행 약속이 필요합니다.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03504" y="6019800"/>
            <a:ext cx="10986516" cy="683895"/>
            <a:chOff x="603504" y="6019800"/>
            <a:chExt cx="10986516" cy="683895"/>
          </a:xfrm>
        </p:grpSpPr>
        <p:sp>
          <p:nvSpPr>
            <p:cNvPr id="17" name="Line 17"/>
            <p:cNvSpPr/>
            <p:nvPr/>
          </p:nvSpPr>
          <p:spPr>
            <a:xfrm>
              <a:off x="609600" y="60198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603504" y="6156960"/>
              <a:ext cx="803452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S05 토론회 1:12:34–1:13:10 / 1:55:38–1:55:42 후임자에게 미루지 말라는 지적은 이준석 의원의 발언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03504" y="6442710"/>
              <a:ext cx="865753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“6년 뒤 담당자는 내가 아니다”를 LH 팀장의 직접 인용으로 사용하지 않음 · 위 비판은 입주자 측 평가 / 별첨 16쪽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98314" y="641032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11 / 16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594360" y="518160"/>
            <a:ext cx="10988040" cy="5087874"/>
            <a:chOff x="594360" y="518160"/>
            <a:chExt cx="10988040" cy="5087874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60497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주민의 명확한 요청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9020404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조성원가를 반영해 분양전환 부담을 낮추십시오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98932" y="1659255"/>
              <a:ext cx="959479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주택 몫의 택지비 → 상한제 적용가격 → 입주시감정가 E → 분양전환가격 F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98932" y="2459355"/>
              <a:ext cx="132741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1. 재산정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734056" y="2396490"/>
              <a:ext cx="63306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조성원가 적용안을 현행안과 같은 조건으로 계산하십시오.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734056" y="2777490"/>
              <a:ext cx="699516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평균 산식 구간에서 E가 1억 낮아지면 F는 0.5억 낮아집니다.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735580" y="3152775"/>
              <a:ext cx="621334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실제 E 인하 폭은 상한제 산출표·택지 안분표로 확정해야 합니다.</a:t>
              </a:r>
            </a:p>
          </p:txBody>
        </p:sp>
        <p:sp>
          <p:nvSpPr>
            <p:cNvPr id="9" name="Line 9"/>
            <p:cNvSpPr/>
            <p:nvPr/>
          </p:nvSpPr>
          <p:spPr>
            <a:xfrm>
              <a:off x="609600" y="36004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598932" y="3869055"/>
              <a:ext cx="178751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2. 공개·구제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734056" y="3806190"/>
              <a:ext cx="777240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원가·평가·회신·정정 문서를 공개하고 신뢰 훼손의 책임을 밝히십시오.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734056" y="4187190"/>
              <a:ext cx="776028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세대별 피해와 가능한 구제 조치를 기관의 공식 입장으로 제시하십시오.</a:t>
              </a:r>
            </a:p>
          </p:txBody>
        </p:sp>
        <p:sp>
          <p:nvSpPr>
            <p:cNvPr id="13" name="Line 13"/>
            <p:cNvSpPr/>
            <p:nvPr/>
          </p:nvSpPr>
          <p:spPr>
            <a:xfrm>
              <a:off x="609600" y="46672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598932" y="4935855"/>
              <a:ext cx="171330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3. 지금 이행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734056" y="4872990"/>
              <a:ext cx="733623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현행 제도에서 가능한 시정과 지침·법령 개정 사항을 구분하십시오.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734056" y="5253990"/>
              <a:ext cx="753008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담당 부서·책임자·완료 기한·주민 설명 일정을 국회에 제출하십시오.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03504" y="6000750"/>
            <a:ext cx="10986516" cy="683895"/>
            <a:chOff x="603504" y="6000750"/>
            <a:chExt cx="10986516" cy="683895"/>
          </a:xfrm>
        </p:grpSpPr>
        <p:sp>
          <p:nvSpPr>
            <p:cNvPr id="18" name="Line 18"/>
            <p:cNvSpPr/>
            <p:nvPr/>
          </p:nvSpPr>
          <p:spPr>
            <a:xfrm>
              <a:off x="609600" y="60007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603504" y="6137910"/>
              <a:ext cx="795832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정책 요구 / S01 공고 산식: F=min((E+L)÷2,L) · L이 평균값보다 낮아지는 경우 상한 적용 효과 별도 계산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03504" y="6423660"/>
              <a:ext cx="747125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S06 대표 발제 사진008–017 집중 반영 / S07·S08 판례 적용 검토 / 별첨 참고자료는 다음 13–16쪽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12 / 16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3"/>
          <p:cNvGrpSpPr/>
          <p:nvPr/>
        </p:nvGrpSpPr>
        <p:grpSpPr>
          <a:xfrm>
            <a:off x="594360" y="518160"/>
            <a:ext cx="10995660" cy="6166485"/>
            <a:chOff x="594360" y="518160"/>
            <a:chExt cx="10995660" cy="61664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59811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별첨 A / 공식 공고·주민 제공자료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6709315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언제, 어떤 안내를 받고 선택했는가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0456" y="1653540"/>
              <a:ext cx="508580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S01 · LH 본청약 공고 · 2025.7.31 · 43쪽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01980" y="1990725"/>
              <a:ext cx="743616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1·4–6쪽: 일정·가격·분양전환 산식 / 40쪽: 최초 승인 2024.8, 변경 승인 2025.4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03504" y="2270760"/>
              <a:ext cx="459088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https://apply.lh.or.kr/lhapply/lhFile.do?fileid=62892225</a:t>
              </a:r>
            </a:p>
          </p:txBody>
        </p:sp>
        <p:sp>
          <p:nvSpPr>
            <p:cNvPr id="7" name="Line 7"/>
            <p:cNvSpPr/>
            <p:nvPr/>
          </p:nvSpPr>
          <p:spPr>
            <a:xfrm>
              <a:off x="609600" y="25527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600456" y="2720340"/>
              <a:ext cx="520677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S02 · LH 사전청약 공고 · 2024.1.4 · 24쪽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1980" y="3057525"/>
              <a:ext cx="681018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21–22쪽: 청약 접수와 당첨 발표 / 사전청약·본청약·계약은 서로 다른 절차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03504" y="3337560"/>
              <a:ext cx="459088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https://apply.lh.or.kr/lhapply/lhFile.do?fileid=55767003</a:t>
              </a:r>
            </a:p>
          </p:txBody>
        </p:sp>
        <p:sp>
          <p:nvSpPr>
            <p:cNvPr id="11" name="Line 11"/>
            <p:cNvSpPr/>
            <p:nvPr/>
          </p:nvSpPr>
          <p:spPr>
            <a:xfrm>
              <a:off x="609600" y="36195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600456" y="3787140"/>
              <a:ext cx="573100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S03 · LH C14 민간참여 공모 · 2023.9.21 · 1쪽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01980" y="4124325"/>
              <a:ext cx="73251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용적률·시설 복합 구성의 계획 근거. 공모 수치와 최종 인허가·준공 실적은 구분.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03504" y="4404360"/>
              <a:ext cx="544815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https://lh.or.kr/boardDownload.es?bid=0034&amp;list_no=648640&amp;seq=1</a:t>
              </a:r>
            </a:p>
          </p:txBody>
        </p:sp>
        <p:sp>
          <p:nvSpPr>
            <p:cNvPr id="15" name="Line 15"/>
            <p:cNvSpPr/>
            <p:nvPr/>
          </p:nvSpPr>
          <p:spPr>
            <a:xfrm>
              <a:off x="609600" y="46863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600456" y="4853940"/>
              <a:ext cx="691387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S04·S06 · 회신 사본과 토론회 자료집 · 사용자 제공 사진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01980" y="5191125"/>
              <a:ext cx="7628001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사진014: 회신 사본 / 사진008–017: 이준석 회장 발제·보충자료(복원 책자 9–18쪽)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01980" y="5495925"/>
              <a:ext cx="76179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회신 사본의 발송일·문서번호는 미확보. 2024년 11월은 발제자의 설명에 따른 표기.</a:t>
              </a:r>
            </a:p>
          </p:txBody>
        </p:sp>
        <p:sp>
          <p:nvSpPr>
            <p:cNvPr id="19" name="Line 19"/>
            <p:cNvSpPr/>
            <p:nvPr/>
          </p:nvSpPr>
          <p:spPr>
            <a:xfrm>
              <a:off x="609600" y="60007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03504" y="6137910"/>
              <a:ext cx="746272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S05 영상과 발언 시각: 별첨 D / 회신 사본의 법령 변경 가능성·본청약 공고 확인 문구도 함께 반영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03504" y="6423660"/>
              <a:ext cx="704743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자료 기준일 2026.9.7 · 원자료와 복원 책자 내려받기: https://c14.ai-hub-os.com/#sources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13 / 16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2"/>
          <p:cNvGrpSpPr/>
          <p:nvPr/>
        </p:nvGrpSpPr>
        <p:grpSpPr>
          <a:xfrm>
            <a:off x="594360" y="518160"/>
            <a:ext cx="10995660" cy="6166485"/>
            <a:chOff x="594360" y="518160"/>
            <a:chExt cx="10995660" cy="61664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82001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별첨 B / 법령·재판 결과와 적용 범위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8108690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판례의 취지는 분명히, 적용 조건은 정확히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0456" y="1615440"/>
              <a:ext cx="647029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S07 · 대법원 2011.4.21. 전원합의체 · 2009다97079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01980" y="1933575"/>
              <a:ext cx="779964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구 임대주택법상 자가 개발 공공건설임대 택지비에 조성원가 할인 공급기준 유추 적용.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01980" y="2200275"/>
              <a:ext cx="782421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분양전환 산정기준의 강행성 판단. C14의 6년 임대에 대한 위법 확정 판결은 아님.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03504" y="2480310"/>
              <a:ext cx="510271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https://www.law.go.kr/LSW/precInfoP.do?evtNo=2009다97079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0456" y="2872740"/>
              <a:ext cx="726335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S08 · 대법원 2016.12.1. · 2014다207764·207788·207771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1980" y="3190875"/>
              <a:ext cx="626497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택지비의 기준 시점과 최초 사업계획승인 당시 기준을 검토하는 근거.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03504" y="3470910"/>
              <a:ext cx="484715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https://www.law.go.kr/LSW/precInfoP.do?precSeq=184416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00456" y="3863340"/>
              <a:ext cx="675257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S09 · 대법원 1997.9.12. · 96누18380 · 원심 파기환송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1980" y="4181475"/>
              <a:ext cx="778954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공적 견해는 조직상 지위·임무·경위 등 실질로 판단. 토지 형질변경 불허 사건의 법리.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03504" y="4461510"/>
              <a:ext cx="492323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https://www.law.go.kr/LSW/precInfoP.do?evtNo=96누18380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00456" y="4853940"/>
              <a:ext cx="74784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S10·S11 · 공공주택 특별법 시행규칙 / 택지개발업무처리지침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01980" y="5172075"/>
              <a:ext cx="78400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별표 7의2 / 제21조 제5항 제4호·별표 3. 최초 승인·변경·공고 시점별 연혁 대조 필요.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03504" y="5452110"/>
              <a:ext cx="445957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https://www.law.go.kr/LSW/lsInfoP.do?lsiSeq=287455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03504" y="5680710"/>
              <a:ext cx="601276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https://www.law.go.kr/LSW/admRulLsInfoP.do?admRulSeq=2100000252740</a:t>
              </a:r>
            </a:p>
          </p:txBody>
        </p:sp>
        <p:sp>
          <p:nvSpPr>
            <p:cNvPr id="18" name="Line 18"/>
            <p:cNvSpPr/>
            <p:nvPr/>
          </p:nvSpPr>
          <p:spPr>
            <a:xfrm>
              <a:off x="609600" y="60007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603504" y="6137910"/>
              <a:ext cx="849325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국가법령정보센터 원문. 과거 판례의 법리를 현 사안에 적용하려면 사실관계·적용 법령·경과규정을 확인해야 합니다.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03504" y="6423660"/>
              <a:ext cx="590854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자료 기준일 2026.9.7 · 위법·손해배상책임 확정 주장과 정책적 시정 요구를 구분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14 / 16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2"/>
          <p:cNvGrpSpPr/>
          <p:nvPr/>
        </p:nvGrpSpPr>
        <p:grpSpPr>
          <a:xfrm>
            <a:off x="594360" y="518160"/>
            <a:ext cx="10995660" cy="6185535"/>
            <a:chOff x="594360" y="518160"/>
            <a:chExt cx="10995660" cy="618553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64078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별첨 C / 기사·정책 대응·학술자료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875461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이미 반복된 갈등에서 무엇을 고칠 것인가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0456" y="1558290"/>
              <a:ext cx="364754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S12 · MTN 김찬호 · 2026.9.4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01980" y="1876425"/>
              <a:ext cx="634136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집값 오를수록 LH 회수액·당첨자 부담↑…‘선택형 공공임대’의 역설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03504" y="2156460"/>
              <a:ext cx="691182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https://v.daum.net/v/20260904153500705 · C14 토론회 보도, 기사 수치는 별도 산식 대조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00456" y="2548890"/>
              <a:ext cx="733056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S13 · 대한민국 정책브리핑 / 국토부 지원대책 · 2018.12.18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1980" y="2867025"/>
              <a:ext cx="766419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10년 임대 분양전환시 장기대출 지원…분할 납부도 · C14에 확정된 지원책은 아님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3504" y="3147060"/>
              <a:ext cx="591277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https://www.korea.kr/briefing/policyBriefingView.do?newsId=148856483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00456" y="3539490"/>
              <a:ext cx="437339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S14 · 이데일리 권소현 · 2018.6.14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01980" y="3857625"/>
              <a:ext cx="752703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갈등 깊어지는 10년 공공임대 분양전환…민간임대 위축되나 · 과거 갈등의 비교 자료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3504" y="4137660"/>
              <a:ext cx="675226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https://www.edaily.co.kr/News/Read?mediaCodeNo=257&amp;newsId=02660086619241720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00456" y="4530090"/>
              <a:ext cx="724991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S15 · 문형수 · 2021 · 충남대학교 산업대학원 석사학위논문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01980" y="4848225"/>
              <a:ext cx="5649087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10년 공공건설임대주택의 분양전환 사례분석 및 개선방안 연구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03504" y="5128260"/>
              <a:ext cx="743354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https://www.dbpia.co.kr/journal/detail?nodeId=T15797547 · 서지·초록 확인, 논문 전문 미확보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01980" y="5476875"/>
              <a:ext cx="909957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S16 · 이중근 · 안암법학 65(2022), 173–229 · 5년 임대 분양전환 산정제도의 위헌성 연구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03504" y="5737860"/>
              <a:ext cx="900788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https://www.kci.go.kr/kciportal/landing/article.kci?arti_id=ART002902021 · DOI 10.22822/alr..65.202211.173</a:t>
              </a:r>
            </a:p>
          </p:txBody>
        </p:sp>
        <p:sp>
          <p:nvSpPr>
            <p:cNvPr id="18" name="Line 18"/>
            <p:cNvSpPr/>
            <p:nvPr/>
          </p:nvSpPr>
          <p:spPr>
            <a:xfrm>
              <a:off x="609600" y="60769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603504" y="6185535"/>
              <a:ext cx="934029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S16도 서지·초록 확인. 가격 규제에 대한 반대 논의를 포함한 저자 견해이며 위헌 확정 판결·학계 합의를 뜻하지 않습니다.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03504" y="6442710"/>
              <a:ext cx="718962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자료 기준일 2026.9.7 · 기사·논문을 C14의 확정 손해 또는 확정 수익의 증거로 사용하지 않음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898314" y="641032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15 / 16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7"/>
          <p:cNvGrpSpPr/>
          <p:nvPr/>
        </p:nvGrpSpPr>
        <p:grpSpPr>
          <a:xfrm>
            <a:off x="594360" y="518160"/>
            <a:ext cx="10995660" cy="6166485"/>
            <a:chOff x="594360" y="518160"/>
            <a:chExt cx="10995660" cy="61664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50276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별첨 D / 토론회 영상 찾아보기·미확보 원자료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748245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말의 책임을 기록과 이행으로 연결합니다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1980" y="1495425"/>
              <a:ext cx="734190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S05 · 2026.9.4 토론회 · https://www.youtube.com/watch?v=ZBfcnx8diAg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00456" y="1939290"/>
              <a:ext cx="111234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영상 시각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372106" y="1939290"/>
              <a:ext cx="220640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발언자와 검토 내용</a:t>
              </a:r>
            </a:p>
          </p:txBody>
        </p:sp>
        <p:sp>
          <p:nvSpPr>
            <p:cNvPr id="7" name="Line 7"/>
            <p:cNvSpPr/>
            <p:nvPr/>
          </p:nvSpPr>
          <p:spPr>
            <a:xfrm>
              <a:off x="609600" y="23050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601980" y="2486025"/>
              <a:ext cx="168116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1:07:10–1:08:33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373630" y="2486025"/>
              <a:ext cx="449580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LH 박병호 팀장 · 주상복합용지·가격 적용 설명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01980" y="2847975"/>
              <a:ext cx="168116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1:09:25–1:09:51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373630" y="2847975"/>
              <a:ext cx="422910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LH 박병호 팀장 · 국민신문고 답변 오류 설명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1980" y="3209925"/>
              <a:ext cx="168116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1:10:07–1:10:10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373630" y="3209925"/>
              <a:ext cx="6187211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LH 박병호 팀장 · “6억의 시세 차익이 이미 담보가 됐습니다.”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01980" y="3571875"/>
              <a:ext cx="168116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1:12:34–1:13:10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373630" y="3571875"/>
              <a:ext cx="560527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LH 박병호 팀장 · 향후 부담 완화·분할 납부 등 가능성 언급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01980" y="3933825"/>
              <a:ext cx="168116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1:19:58–1:21:05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373630" y="3933825"/>
              <a:ext cx="597217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이준석 입주예정자 대표 · 평균 산식 반박·입주시감정가 인하 요구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01980" y="4295775"/>
              <a:ext cx="168116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1:55:38–1:55:42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373630" y="4295775"/>
              <a:ext cx="516445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이준석 국회의원 · 6년 뒤 후임자에게 미루는 접근을 경고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609600" y="4819650"/>
              <a:ext cx="10972800" cy="933450"/>
            </a:xfrm>
            <a:prstGeom prst="rect">
              <a:avLst/>
            </a:prstGeom>
            <a:solidFill>
              <a:srgbClr val="F3F5F8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829056" y="4949190"/>
              <a:ext cx="672256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추가 자료요구: 정정 통지의 시점과 범위부터 제출하십시오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30580" y="5305425"/>
              <a:ext cx="897636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회신 원본·결재·정정 통지 / 개인별 계약일 / 택지 안분·감정평가 / 사업 수지 / C18 비교 원문</a:t>
              </a:r>
            </a:p>
          </p:txBody>
        </p:sp>
        <p:sp>
          <p:nvSpPr>
            <p:cNvPr id="23" name="Line 23"/>
            <p:cNvSpPr/>
            <p:nvPr/>
          </p:nvSpPr>
          <p:spPr>
            <a:xfrm>
              <a:off x="609600" y="60007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603504" y="6137910"/>
              <a:ext cx="829132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영상 자동자막과 해당 구간 원음 전사를 대조. 시각은 전체 영상 기준. ‘후임자’ 표현은 국회의원의 비판임을 구분.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03504" y="6423660"/>
              <a:ext cx="613471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자료 기준일 2026.9.7 · 발행: [단체명 입력] · 담당: [성명 입력] · 연락처: [입력]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16 / 16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>
            <a:off x="594360" y="518160"/>
            <a:ext cx="10988040" cy="5106924"/>
            <a:chOff x="594360" y="518160"/>
            <a:chExt cx="10988040" cy="5106924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81498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의원실이 먼저 볼 결론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6348870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주민은 공공의 기준을 요구합니다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98932" y="1583055"/>
              <a:ext cx="698994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더 많은 차익을 달라는 요구로 본질을 바꾸지 마십시오.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94360" y="2343150"/>
              <a:ext cx="496938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0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01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551432" y="2326005"/>
              <a:ext cx="503788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공공임대의 가격을 조성원가에서 다시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552956" y="2758440"/>
              <a:ext cx="841453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주택 몫의 택지비와 입주시감정가를 재산정하고 분양전환 부담을 낮추십시오.</a:t>
              </a:r>
            </a:p>
          </p:txBody>
        </p:sp>
        <p:sp>
          <p:nvSpPr>
            <p:cNvPr id="8" name="Line 8"/>
            <p:cNvSpPr/>
            <p:nvPr/>
          </p:nvSpPr>
          <p:spPr>
            <a:xfrm>
              <a:off x="1562100" y="3276600"/>
              <a:ext cx="10020300" cy="9525"/>
            </a:xfrm>
            <a:custGeom>
              <a:avLst/>
              <a:gdLst/>
              <a:ahLst/>
              <a:cxnLst/>
              <a:rect l="l" t="t" r="r" b="b"/>
              <a:pathLst>
                <a:path w="10020300" h="9525">
                  <a:moveTo>
                    <a:pt x="0" y="0"/>
                  </a:moveTo>
                  <a:lnTo>
                    <a:pt x="100203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594360" y="3600450"/>
              <a:ext cx="496938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0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02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551432" y="3583305"/>
              <a:ext cx="499251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직원의 착오는 LH의 설명·시정 책임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552956" y="4015740"/>
              <a:ext cx="881435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회신·정정·계약의 순서를 공개하고, 신뢰에 따른 주민의 불이익을 조사하십시오.</a:t>
              </a:r>
            </a:p>
          </p:txBody>
        </p:sp>
        <p:sp>
          <p:nvSpPr>
            <p:cNvPr id="12" name="Line 12"/>
            <p:cNvSpPr/>
            <p:nvPr/>
          </p:nvSpPr>
          <p:spPr>
            <a:xfrm>
              <a:off x="1562100" y="4533900"/>
              <a:ext cx="10020300" cy="9525"/>
            </a:xfrm>
            <a:custGeom>
              <a:avLst/>
              <a:gdLst/>
              <a:ahLst/>
              <a:cxnLst/>
              <a:rect l="l" t="t" r="r" b="b"/>
              <a:pathLst>
                <a:path w="10020300" h="9525">
                  <a:moveTo>
                    <a:pt x="0" y="0"/>
                  </a:moveTo>
                  <a:lnTo>
                    <a:pt x="100203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594360" y="4857750"/>
              <a:ext cx="496938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0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03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551432" y="4840605"/>
              <a:ext cx="448873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6년 뒤가 아니라 지금 확정할 대책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552956" y="5273040"/>
              <a:ext cx="690006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책임자·기한·재산정 산식·구제 방안을 서면으로 제출하십시오.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03504" y="6000750"/>
            <a:ext cx="10986516" cy="721995"/>
            <a:chOff x="603504" y="6000750"/>
            <a:chExt cx="10986516" cy="721995"/>
          </a:xfrm>
        </p:grpSpPr>
        <p:sp>
          <p:nvSpPr>
            <p:cNvPr id="17" name="Line 17"/>
            <p:cNvSpPr/>
            <p:nvPr/>
          </p:nvSpPr>
          <p:spPr>
            <a:xfrm>
              <a:off x="609600" y="60007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603504" y="6176010"/>
              <a:ext cx="598204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정책 요구 / S01 공고 p.4–6 · S04 회신 사본 · S05 토론회 · 출처 목록 13–16쪽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03504" y="6461760"/>
              <a:ext cx="283707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동탄2 C14 · 입주자 측 국감 문제제기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98314" y="64293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02 / 16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94360" y="518160"/>
            <a:ext cx="7244182" cy="963930"/>
            <a:chOff x="594360" y="518160"/>
            <a:chExt cx="7244182" cy="96393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60497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공고로 확인한 사실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244182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C14는 6년 분양전환 공공임대입니다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8932" y="1525905"/>
            <a:ext cx="7272642" cy="410718"/>
            <a:chOff x="598932" y="1525905"/>
            <a:chExt cx="7272642" cy="410718"/>
          </a:xfrm>
        </p:grpSpPr>
        <p:sp>
          <p:nvSpPr>
            <p:cNvPr id="5" name="TextBox 5"/>
            <p:cNvSpPr txBox="1"/>
            <p:nvPr/>
          </p:nvSpPr>
          <p:spPr>
            <a:xfrm>
              <a:off x="598932" y="1525905"/>
              <a:ext cx="727264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주택의 공공성과 가격 산정의 적정성을 함께 봐야 합니다.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9600" y="2209800"/>
            <a:ext cx="3200400" cy="3352800"/>
            <a:chOff x="609600" y="2209800"/>
            <a:chExt cx="3200400" cy="3352800"/>
          </a:xfrm>
        </p:grpSpPr>
        <p:sp>
          <p:nvSpPr>
            <p:cNvPr id="7" name="Rectangle 7"/>
            <p:cNvSpPr/>
            <p:nvPr/>
          </p:nvSpPr>
          <p:spPr>
            <a:xfrm>
              <a:off x="609600" y="2209800"/>
              <a:ext cx="3200400" cy="3352800"/>
            </a:xfrm>
            <a:prstGeom prst="rect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905256" y="2586990"/>
              <a:ext cx="106024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공급 대상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95350" y="3139440"/>
              <a:ext cx="2514570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480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610세대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05256" y="4225290"/>
              <a:ext cx="164180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 xml:space="preserve">52㎡ 520세대  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05256" y="4682490"/>
              <a:ext cx="150853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 xml:space="preserve">84㎡ 90세대  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256532" y="2287905"/>
            <a:ext cx="7325868" cy="1846707"/>
            <a:chOff x="4256532" y="2287905"/>
            <a:chExt cx="7325868" cy="1846707"/>
          </a:xfrm>
        </p:grpSpPr>
        <p:sp>
          <p:nvSpPr>
            <p:cNvPr id="13" name="TextBox 13"/>
            <p:cNvSpPr txBox="1"/>
            <p:nvPr/>
          </p:nvSpPr>
          <p:spPr>
            <a:xfrm>
              <a:off x="4256532" y="2287905"/>
              <a:ext cx="527535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2025년 본청약 공고의 입주 시 감정가격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258056" y="2929890"/>
              <a:ext cx="44074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52A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160008" y="2865120"/>
              <a:ext cx="2416043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568,195,500원</a:t>
              </a:r>
            </a:p>
          </p:txBody>
        </p:sp>
        <p:sp>
          <p:nvSpPr>
            <p:cNvPr id="16" name="Line 16"/>
            <p:cNvSpPr/>
            <p:nvPr/>
          </p:nvSpPr>
          <p:spPr>
            <a:xfrm>
              <a:off x="4267200" y="3429000"/>
              <a:ext cx="7315200" cy="9525"/>
            </a:xfrm>
            <a:custGeom>
              <a:avLst/>
              <a:gdLst/>
              <a:ahLst/>
              <a:cxnLst/>
              <a:rect l="l" t="t" r="r" b="b"/>
              <a:pathLst>
                <a:path w="7315200" h="9525">
                  <a:moveTo>
                    <a:pt x="0" y="0"/>
                  </a:moveTo>
                  <a:lnTo>
                    <a:pt x="73152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4258056" y="3729990"/>
              <a:ext cx="72237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84A·B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160008" y="3665220"/>
              <a:ext cx="2416043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4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906,894,155원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258056" y="4491990"/>
            <a:ext cx="4407789" cy="1049655"/>
            <a:chOff x="4258056" y="4491990"/>
            <a:chExt cx="4407789" cy="1049655"/>
          </a:xfrm>
        </p:grpSpPr>
        <p:sp>
          <p:nvSpPr>
            <p:cNvPr id="20" name="TextBox 20"/>
            <p:cNvSpPr txBox="1"/>
            <p:nvPr/>
          </p:nvSpPr>
          <p:spPr>
            <a:xfrm>
              <a:off x="4258056" y="4491990"/>
              <a:ext cx="248991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입주 예정: 2028년 7월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259580" y="4943475"/>
              <a:ext cx="4406265" cy="5981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400"/>
                </a:lnSpc>
              </a:pPr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 xml:space="preserve">실제 일정은 변경될 수 있습니다. 분양전환 시점은 </a:t>
              </a:r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공고의 임대의무기간 기산 조건에 따라 정해집니다.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03504" y="6057900"/>
            <a:ext cx="10986516" cy="664845"/>
            <a:chOff x="603504" y="6057900"/>
            <a:chExt cx="10986516" cy="664845"/>
          </a:xfrm>
        </p:grpSpPr>
        <p:sp>
          <p:nvSpPr>
            <p:cNvPr id="23" name="Line 23"/>
            <p:cNvSpPr/>
            <p:nvPr/>
          </p:nvSpPr>
          <p:spPr>
            <a:xfrm>
              <a:off x="609600" y="60579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603504" y="6195060"/>
              <a:ext cx="644514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S01 LH 입주자모집공고 2025.07.31 p.1·4·6 / 금액은 공고 원 단위 · 원문 링크 13쪽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03504" y="6461760"/>
              <a:ext cx="283707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동탄2 C14 · 입주자 측 국감 문제제기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0898314" y="64293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03 / 16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94360" y="518160"/>
            <a:ext cx="7027355" cy="963930"/>
            <a:chOff x="594360" y="518160"/>
            <a:chExt cx="7027355" cy="96393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28188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가격 용어 구분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027355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서로 다른 가격을 혼동하면 안 됩니다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8932" y="1525905"/>
            <a:ext cx="6537617" cy="410718"/>
            <a:chOff x="598932" y="1525905"/>
            <a:chExt cx="6537617" cy="410718"/>
          </a:xfrm>
        </p:grpSpPr>
        <p:sp>
          <p:nvSpPr>
            <p:cNvPr id="5" name="TextBox 5"/>
            <p:cNvSpPr txBox="1"/>
            <p:nvPr/>
          </p:nvSpPr>
          <p:spPr>
            <a:xfrm>
              <a:off x="598932" y="1525905"/>
              <a:ext cx="653761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택지비와 감정가격의 연결 과정을 공개해야 합니다.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9600" y="2209800"/>
            <a:ext cx="6228283" cy="881634"/>
            <a:chOff x="609600" y="2209800"/>
            <a:chExt cx="6228283" cy="881634"/>
          </a:xfrm>
        </p:grpSpPr>
        <p:sp>
          <p:nvSpPr>
            <p:cNvPr id="7" name="Rectangle 7"/>
            <p:cNvSpPr/>
            <p:nvPr/>
          </p:nvSpPr>
          <p:spPr>
            <a:xfrm>
              <a:off x="609600" y="2209800"/>
              <a:ext cx="76200" cy="876300"/>
            </a:xfrm>
            <a:prstGeom prst="rect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903732" y="2287905"/>
              <a:ext cx="346464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임대조건 산정용 주택가격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05256" y="2739390"/>
              <a:ext cx="593262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84A 648,102,157원 · 이 중 택지비 440,796,091원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09600" y="3352800"/>
            <a:ext cx="5472989" cy="1160145"/>
            <a:chOff x="609600" y="3352800"/>
            <a:chExt cx="5472989" cy="1160145"/>
          </a:xfrm>
        </p:grpSpPr>
        <p:sp>
          <p:nvSpPr>
            <p:cNvPr id="11" name="Rectangle 11"/>
            <p:cNvSpPr/>
            <p:nvPr/>
          </p:nvSpPr>
          <p:spPr>
            <a:xfrm>
              <a:off x="609600" y="3352800"/>
              <a:ext cx="76200" cy="1066800"/>
            </a:xfrm>
            <a:prstGeom prst="rect">
              <a:avLst/>
            </a:prstGeom>
            <a:solidFill>
              <a:srgbClr val="C7383F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903732" y="3430905"/>
              <a:ext cx="267158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입주 시 감정가격 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05256" y="3844290"/>
              <a:ext cx="517733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84A·B 906,894,155원 · 본청약 공고 시 평가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06780" y="4219575"/>
              <a:ext cx="420528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분양가상한제 적용가격을 초과할 수 없습니다.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09600" y="4686300"/>
            <a:ext cx="7495642" cy="881634"/>
            <a:chOff x="609600" y="4686300"/>
            <a:chExt cx="7495642" cy="881634"/>
          </a:xfrm>
        </p:grpSpPr>
        <p:sp>
          <p:nvSpPr>
            <p:cNvPr id="16" name="Rectangle 16"/>
            <p:cNvSpPr/>
            <p:nvPr/>
          </p:nvSpPr>
          <p:spPr>
            <a:xfrm>
              <a:off x="609600" y="4686300"/>
              <a:ext cx="76200" cy="876300"/>
            </a:xfrm>
            <a:prstGeom prst="rect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903732" y="4764405"/>
              <a:ext cx="216976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분양전환가격 F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05256" y="5215890"/>
              <a:ext cx="719998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E와 전환 시 감정가격 L의 평균 · 다만 L을 초과할 수 없습니다.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03504" y="5905500"/>
            <a:ext cx="10986516" cy="702945"/>
            <a:chOff x="603504" y="5905500"/>
            <a:chExt cx="10986516" cy="702945"/>
          </a:xfrm>
        </p:grpSpPr>
        <p:sp>
          <p:nvSpPr>
            <p:cNvPr id="20" name="Line 20"/>
            <p:cNvSpPr/>
            <p:nvPr/>
          </p:nvSpPr>
          <p:spPr>
            <a:xfrm>
              <a:off x="609600" y="59055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603504" y="6042660"/>
              <a:ext cx="674857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공고 p.5: 임대조건 산정용 가격은 분양전환가격·분양가상한제 적용가격과 무관하다고 명시.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03504" y="6347460"/>
              <a:ext cx="581451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S01 LH 공고 p.4–6 / 두 가격의 차액 자체가 LH 이익은 아님 · 원문 링크 13쪽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0898314" y="63150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04 / 16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1"/>
          <p:cNvGrpSpPr/>
          <p:nvPr/>
        </p:nvGrpSpPr>
        <p:grpSpPr>
          <a:xfrm>
            <a:off x="594360" y="518160"/>
            <a:ext cx="8638718" cy="5404485"/>
            <a:chOff x="594360" y="518160"/>
            <a:chExt cx="8638718" cy="54044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26730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답변·청약·계약의 시간 순서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5373548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답변은 계약보다 앞섰습니다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0456" y="1558290"/>
              <a:ext cx="863262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2025.09.01은 당첨 발표일입니다. 공고상 계약 일정은 2025.12.09–12입니다.</a:t>
              </a:r>
            </a:p>
          </p:txBody>
        </p:sp>
        <p:sp>
          <p:nvSpPr>
            <p:cNvPr id="5" name="Line 5"/>
            <p:cNvSpPr/>
            <p:nvPr/>
          </p:nvSpPr>
          <p:spPr>
            <a:xfrm>
              <a:off x="2781300" y="2171700"/>
              <a:ext cx="9525" cy="3086100"/>
            </a:xfrm>
            <a:custGeom>
              <a:avLst/>
              <a:gdLst/>
              <a:ahLst/>
              <a:cxnLst/>
              <a:rect l="l" t="t" r="r" b="b"/>
              <a:pathLst>
                <a:path w="9525" h="3086100">
                  <a:moveTo>
                    <a:pt x="0" y="0"/>
                  </a:moveTo>
                  <a:lnTo>
                    <a:pt x="0" y="3086100"/>
                  </a:lnTo>
                </a:path>
              </a:pathLst>
            </a:custGeom>
            <a:noFill/>
            <a:ln w="28575">
              <a:solidFill>
                <a:srgbClr val="CFD7E2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600456" y="2129790"/>
              <a:ext cx="14176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2024.01.04</a:t>
              </a:r>
            </a:p>
          </p:txBody>
        </p:sp>
        <p:sp>
          <p:nvSpPr>
            <p:cNvPr id="7" name="Ellipse 7"/>
            <p:cNvSpPr/>
            <p:nvPr/>
          </p:nvSpPr>
          <p:spPr>
            <a:xfrm>
              <a:off x="2724150" y="2190750"/>
              <a:ext cx="114300" cy="11430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3076956" y="2129790"/>
              <a:ext cx="344705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사전청약 공고 · 접수 01.22–25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0456" y="2548890"/>
              <a:ext cx="14176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2024.03.22</a:t>
              </a:r>
            </a:p>
          </p:txBody>
        </p:sp>
        <p:sp>
          <p:nvSpPr>
            <p:cNvPr id="10" name="Ellipse 10"/>
            <p:cNvSpPr/>
            <p:nvPr/>
          </p:nvSpPr>
          <p:spPr>
            <a:xfrm>
              <a:off x="2724150" y="2609850"/>
              <a:ext cx="114300" cy="11430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3076956" y="2548890"/>
              <a:ext cx="210220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사전청약 당첨 발표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0456" y="2967990"/>
              <a:ext cx="113778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2024.11*</a:t>
              </a:r>
            </a:p>
          </p:txBody>
        </p:sp>
        <p:sp>
          <p:nvSpPr>
            <p:cNvPr id="13" name="Ellipse 13"/>
            <p:cNvSpPr/>
            <p:nvPr/>
          </p:nvSpPr>
          <p:spPr>
            <a:xfrm>
              <a:off x="2724150" y="3028950"/>
              <a:ext cx="114300" cy="114300"/>
            </a:xfrm>
            <a:prstGeom prst="ellipse">
              <a:avLst/>
            </a:prstGeom>
            <a:solidFill>
              <a:srgbClr val="C7383F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3076956" y="2967990"/>
              <a:ext cx="539770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국민신문고: 조성원가 기준 취지 회신 · 사본 확보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00456" y="3387090"/>
              <a:ext cx="14176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2025.07.31</a:t>
              </a:r>
            </a:p>
          </p:txBody>
        </p:sp>
        <p:sp>
          <p:nvSpPr>
            <p:cNvPr id="16" name="Ellipse 16"/>
            <p:cNvSpPr/>
            <p:nvPr/>
          </p:nvSpPr>
          <p:spPr>
            <a:xfrm>
              <a:off x="2724150" y="3448050"/>
              <a:ext cx="114300" cy="11430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3076956" y="3387090"/>
              <a:ext cx="502211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본청약 공고 · 84형 입주시감정가 약 9.07억원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00456" y="3806190"/>
              <a:ext cx="183747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2025.08.11–19</a:t>
              </a:r>
            </a:p>
          </p:txBody>
        </p:sp>
        <p:sp>
          <p:nvSpPr>
            <p:cNvPr id="19" name="Ellipse 19"/>
            <p:cNvSpPr/>
            <p:nvPr/>
          </p:nvSpPr>
          <p:spPr>
            <a:xfrm>
              <a:off x="2724150" y="3867150"/>
              <a:ext cx="114300" cy="11430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3076956" y="3806190"/>
              <a:ext cx="553097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사전당첨자 11–12 / 특별 13–14 / 일반 18–19 접수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00456" y="4225290"/>
              <a:ext cx="14176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2025.09.01</a:t>
              </a:r>
            </a:p>
          </p:txBody>
        </p:sp>
        <p:sp>
          <p:nvSpPr>
            <p:cNvPr id="22" name="Ellipse 22"/>
            <p:cNvSpPr/>
            <p:nvPr/>
          </p:nvSpPr>
          <p:spPr>
            <a:xfrm>
              <a:off x="2724150" y="4286250"/>
              <a:ext cx="114300" cy="11430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3076956" y="4225290"/>
              <a:ext cx="398015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본청약 당첨 발표 · 계약 체결과 구분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00456" y="4644390"/>
              <a:ext cx="183747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2025.12.09–12</a:t>
              </a:r>
            </a:p>
          </p:txBody>
        </p:sp>
        <p:sp>
          <p:nvSpPr>
            <p:cNvPr id="25" name="Ellipse 25"/>
            <p:cNvSpPr/>
            <p:nvPr/>
          </p:nvSpPr>
          <p:spPr>
            <a:xfrm>
              <a:off x="2714625" y="4695825"/>
              <a:ext cx="133350" cy="133350"/>
            </a:xfrm>
            <a:prstGeom prst="ellipse">
              <a:avLst/>
            </a:prstGeom>
            <a:solidFill>
              <a:srgbClr val="C7383F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3076956" y="4644390"/>
              <a:ext cx="452173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공고상 계약 · 전자 09–10 / 현장 11–12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00456" y="5063490"/>
              <a:ext cx="14176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2026.09.04</a:t>
              </a:r>
            </a:p>
          </p:txBody>
        </p:sp>
        <p:sp>
          <p:nvSpPr>
            <p:cNvPr id="28" name="Ellipse 28"/>
            <p:cNvSpPr/>
            <p:nvPr/>
          </p:nvSpPr>
          <p:spPr>
            <a:xfrm>
              <a:off x="2724150" y="5124450"/>
              <a:ext cx="114300" cy="11430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3076956" y="5063490"/>
              <a:ext cx="547177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공개 토론회 · LH가 민원 답변 착오를 인정·사과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01980" y="5629275"/>
              <a:ext cx="7668387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정정 통지를 언제 했는가? 공고·접수·계약 전후를 가르는 문서는 아직 미확보입니다.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03504" y="6019800"/>
            <a:ext cx="10986516" cy="664845"/>
            <a:chOff x="603504" y="6019800"/>
            <a:chExt cx="10986516" cy="664845"/>
          </a:xfrm>
        </p:grpSpPr>
        <p:sp>
          <p:nvSpPr>
            <p:cNvPr id="32" name="Line 32"/>
            <p:cNvSpPr/>
            <p:nvPr/>
          </p:nvSpPr>
          <p:spPr>
            <a:xfrm>
              <a:off x="609600" y="60198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603504" y="6137910"/>
              <a:ext cx="829909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S01·S02 공고 일정 / *2024.11은 S06 발제자 기재, S04 사본에 날짜·문서번호 없음 / 간격은 기간 비례 아님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03504" y="6423660"/>
              <a:ext cx="657087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개별 세대 실제 계약일·정정 수신일은 별도 확인 · 상세 타임라인 3쪽 자료 및 별첨 13·16쪽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05 / 16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94360" y="518160"/>
            <a:ext cx="8280806" cy="1418463"/>
            <a:chOff x="594360" y="518160"/>
            <a:chExt cx="8280806" cy="1418463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57423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주상복합용지와 공공임대의 실질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6476086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개발의 이점과 공공의 책임을 함께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98932" y="1525905"/>
              <a:ext cx="827623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고밀 개발은 유지하면서, 공공임대의 가격 원칙은 왜 빠졌습니까?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09600" y="2209800"/>
            <a:ext cx="3200400" cy="3371850"/>
            <a:chOff x="609600" y="2209800"/>
            <a:chExt cx="3200400" cy="3371850"/>
          </a:xfrm>
        </p:grpSpPr>
        <p:sp>
          <p:nvSpPr>
            <p:cNvPr id="6" name="Rectangle 6"/>
            <p:cNvSpPr/>
            <p:nvPr/>
          </p:nvSpPr>
          <p:spPr>
            <a:xfrm>
              <a:off x="609600" y="2209800"/>
              <a:ext cx="3200400" cy="3371850"/>
            </a:xfrm>
            <a:prstGeom prst="rect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30580" y="2466975"/>
              <a:ext cx="19781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2023년 LH 공모 기준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19150" y="2910840"/>
              <a:ext cx="1903933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480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 xml:space="preserve">400  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140458" y="3169920"/>
              <a:ext cx="278816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%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29056" y="3615690"/>
              <a:ext cx="247779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총 용적률 · 주거 280%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29056" y="4225290"/>
              <a:ext cx="14600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아파트 610호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29056" y="4606290"/>
              <a:ext cx="170238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오피스텔 240호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30580" y="5038725"/>
              <a:ext cx="2620137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FFFFFF"/>
                  </a:solidFill>
                  <a:latin typeface="Pretendard"/>
                  <a:ea typeface="Pretendard"/>
                  <a:cs typeface="Pretendard"/>
                </a:rPr>
                <a:t>판매시설을 포함한 복합 개발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256532" y="2306955"/>
            <a:ext cx="7325868" cy="3310890"/>
            <a:chOff x="4256532" y="2306955"/>
            <a:chExt cx="7325868" cy="3310890"/>
          </a:xfrm>
        </p:grpSpPr>
        <p:sp>
          <p:nvSpPr>
            <p:cNvPr id="15" name="TextBox 15"/>
            <p:cNvSpPr txBox="1"/>
            <p:nvPr/>
          </p:nvSpPr>
          <p:spPr>
            <a:xfrm>
              <a:off x="4256532" y="2306955"/>
              <a:ext cx="53061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LH 설명: 복합용지여서 감정평가 적용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258056" y="2796540"/>
              <a:ext cx="406496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상가·오피스텔의 존재는 확인됩니다.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258056" y="3158490"/>
              <a:ext cx="664563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그러나 그것만으로 주택 몫의 가격이 정당해지지는 않습니다.</a:t>
              </a:r>
            </a:p>
          </p:txBody>
        </p:sp>
        <p:sp>
          <p:nvSpPr>
            <p:cNvPr id="18" name="Line 18"/>
            <p:cNvSpPr/>
            <p:nvPr/>
          </p:nvSpPr>
          <p:spPr>
            <a:xfrm>
              <a:off x="4267200" y="3714750"/>
              <a:ext cx="7315200" cy="9525"/>
            </a:xfrm>
            <a:custGeom>
              <a:avLst/>
              <a:gdLst/>
              <a:ahLst/>
              <a:cxnLst/>
              <a:rect l="l" t="t" r="r" b="b"/>
              <a:pathLst>
                <a:path w="7315200" h="9525">
                  <a:moveTo>
                    <a:pt x="0" y="0"/>
                  </a:moveTo>
                  <a:lnTo>
                    <a:pt x="73152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4256532" y="3964305"/>
              <a:ext cx="503788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비용과 이익을 용도별로 공개하십시오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4258056" y="4453890"/>
              <a:ext cx="557944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주택·상가·오피스텔의 면적, 원가, 내부 공급가격,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258056" y="4815840"/>
              <a:ext cx="519173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수입과 공통비 배분을 한 표로 제출해야 합니다.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259580" y="5324475"/>
              <a:ext cx="606304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용지의 명칭이 공공임대의 목적을 지우는 근거가 될 수는 없습니다.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03504" y="6000750"/>
            <a:ext cx="10986516" cy="683895"/>
            <a:chOff x="603504" y="6000750"/>
            <a:chExt cx="10986516" cy="683895"/>
          </a:xfrm>
        </p:grpSpPr>
        <p:sp>
          <p:nvSpPr>
            <p:cNvPr id="24" name="Line 24"/>
            <p:cNvSpPr/>
            <p:nvPr/>
          </p:nvSpPr>
          <p:spPr>
            <a:xfrm>
              <a:off x="609600" y="60007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603504" y="6137910"/>
              <a:ext cx="693810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S03 LH 민간참여 공모 2023.09.21 p.1 / S01 본청약 공고 / S05 LH 설명 1:07:10–1:08:33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603504" y="6423660"/>
              <a:ext cx="634471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공모 수치는 최종 허가·실사용 실적과 구분 · 최종 승인서·배분표 제출 요구 / 출처 13쪽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06 / 16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>
            <a:off x="594360" y="518160"/>
            <a:ext cx="10988040" cy="5215890"/>
            <a:chOff x="594360" y="518160"/>
            <a:chExt cx="10988040" cy="521589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50962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공식 회신의 착오와 기관의 책임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8850782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직원의 착오로 기관의 책임을 끝낼 수 없습니다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98932" y="1583055"/>
              <a:ext cx="968441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국민이 받은 것은 직원 개인의 의견이 아니라 LH의 공식 답변이었습니다.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98932" y="2402205"/>
              <a:ext cx="227729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회신 사본의 내용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419856" y="2320290"/>
              <a:ext cx="769924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C14는 분양전환 공공임대이므로 택지의 공급가격은 조성원가 기준.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19856" y="2682240"/>
              <a:ext cx="703333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분양가상한금액 적용 시 그 기준이 가격 산정에 반영된다는 취지.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421380" y="3076575"/>
              <a:ext cx="69616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단서: 본청약 시점 법령 등에 따라 달라질 수 있으니 공고를 확인하라고 안내.</a:t>
              </a:r>
            </a:p>
          </p:txBody>
        </p:sp>
        <p:sp>
          <p:nvSpPr>
            <p:cNvPr id="9" name="Line 9"/>
            <p:cNvSpPr/>
            <p:nvPr/>
          </p:nvSpPr>
          <p:spPr>
            <a:xfrm>
              <a:off x="609600" y="35433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598932" y="3830955"/>
              <a:ext cx="212271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LH의 후속 설명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419856" y="3749040"/>
              <a:ext cx="744527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토론회에서 실무진의 민원 답변 착오를 인정하고 다시 사과했습니다.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419856" y="4110990"/>
              <a:ext cx="801471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사과는 출발점입니다. 기관의 검토·결재·통지 책임을 대신하지 못합니다.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609600" y="4667250"/>
              <a:ext cx="10972800" cy="1066800"/>
            </a:xfrm>
            <a:prstGeom prst="rect">
              <a:avLst/>
            </a:prstGeom>
            <a:solidFill>
              <a:srgbClr val="F3F5F8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827532" y="4821555"/>
              <a:ext cx="809530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왜 잘못 답했는지, 언제 바로잡았는지, 누가 피해를 입었는지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29056" y="5273040"/>
              <a:ext cx="1029248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원 질의·검토·결재·정정 통지·수신 기록과 세대별 신뢰행위·불이익을 조사하고 구제하십시오.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03504" y="6019800"/>
            <a:ext cx="10986516" cy="664845"/>
            <a:chOff x="603504" y="6019800"/>
            <a:chExt cx="10986516" cy="664845"/>
          </a:xfrm>
        </p:grpSpPr>
        <p:sp>
          <p:nvSpPr>
            <p:cNvPr id="17" name="Line 17"/>
            <p:cNvSpPr/>
            <p:nvPr/>
          </p:nvSpPr>
          <p:spPr>
            <a:xfrm>
              <a:off x="609600" y="60198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603504" y="6137910"/>
              <a:ext cx="838443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S04 사진014 회신 사본 / S06 대표 발제: 2024.11 기재 / S05 LH 사과 1:39:19–1:39:24 / S09 신뢰보호 법리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03504" y="6423660"/>
              <a:ext cx="758860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사본의 발신일·문서번호 및 정정 통지일 미확보 · 개별 손해배상 책임의 확정 판단과 구분 / 별첨 13–16쪽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07 / 16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94360" y="518160"/>
            <a:ext cx="7027355" cy="963930"/>
            <a:chOff x="594360" y="518160"/>
            <a:chExt cx="7027355" cy="96393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55651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쟁점 3 · 적용 법령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027355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판례 취지와 적용 조건을 함께 봅니다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8932" y="1525905"/>
            <a:ext cx="6801917" cy="410718"/>
            <a:chOff x="598932" y="1525905"/>
            <a:chExt cx="6801917" cy="410718"/>
          </a:xfrm>
        </p:grpSpPr>
        <p:sp>
          <p:nvSpPr>
            <p:cNvPr id="5" name="TextBox 5"/>
            <p:cNvSpPr txBox="1"/>
            <p:nvPr/>
          </p:nvSpPr>
          <p:spPr>
            <a:xfrm>
              <a:off x="598932" y="1525905"/>
              <a:ext cx="680191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C14에 적용할 법령과 기준시점을 특정해야 합니다.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98932" y="2326005"/>
            <a:ext cx="4146042" cy="1565529"/>
            <a:chOff x="598932" y="2326005"/>
            <a:chExt cx="4146042" cy="1565529"/>
          </a:xfrm>
        </p:grpSpPr>
        <p:sp>
          <p:nvSpPr>
            <p:cNvPr id="7" name="TextBox 7"/>
            <p:cNvSpPr txBox="1"/>
            <p:nvPr/>
          </p:nvSpPr>
          <p:spPr>
            <a:xfrm>
              <a:off x="598932" y="2326005"/>
              <a:ext cx="376148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2009다97079 · 2011.04.21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0456" y="2853690"/>
              <a:ext cx="4144518" cy="10378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 xml:space="preserve">공사가 자체 개발한 공공임대 택지에도 </a:t>
              </a: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 xml:space="preserve">조성원가 할인 기준을 유추 적용한 판결. </a:t>
              </a: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공공성·형평성의 취지를 검토합니다.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90132" y="2326005"/>
            <a:ext cx="4310632" cy="1565529"/>
            <a:chOff x="6390132" y="2326005"/>
            <a:chExt cx="4310632" cy="1565529"/>
          </a:xfrm>
        </p:grpSpPr>
        <p:sp>
          <p:nvSpPr>
            <p:cNvPr id="10" name="TextBox 10"/>
            <p:cNvSpPr txBox="1"/>
            <p:nvPr/>
          </p:nvSpPr>
          <p:spPr>
            <a:xfrm>
              <a:off x="6390132" y="2326005"/>
              <a:ext cx="431063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2014다207764 등 · 2016.12.01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391656" y="2853690"/>
              <a:ext cx="4304538" cy="10378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 xml:space="preserve">용도 변경 사례에서 최초 사업계획 승인 </a:t>
              </a: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 xml:space="preserve">무렵의 공급가격 기준을 본 판결도 있음. </a:t>
              </a: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변경일만으로 기준을 단정할 수 없습니다.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9600" y="4191000"/>
            <a:ext cx="10972800" cy="1485900"/>
            <a:chOff x="609600" y="4191000"/>
            <a:chExt cx="10972800" cy="1485900"/>
          </a:xfrm>
        </p:grpSpPr>
        <p:sp>
          <p:nvSpPr>
            <p:cNvPr id="13" name="Rectangle 13"/>
            <p:cNvSpPr/>
            <p:nvPr/>
          </p:nvSpPr>
          <p:spPr>
            <a:xfrm>
              <a:off x="609600" y="4191000"/>
              <a:ext cx="10972800" cy="1485900"/>
            </a:xfrm>
            <a:prstGeom prst="rect">
              <a:avLst/>
            </a:prstGeom>
            <a:solidFill>
              <a:srgbClr val="F3F5F8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827532" y="4383405"/>
              <a:ext cx="593343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C14의 위법이 확정되었다는 뜻은 아닙니다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29056" y="4834890"/>
              <a:ext cx="998524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/>
            <a:lstStyle/>
            <a:p>
              <a:pPr algn="l">
                <a:lnSpc>
                  <a:spcPts val="2700"/>
                </a:lnSpc>
              </a:pP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 xml:space="preserve">구 제도와 6년 공공임대의 차이, 최초·변경 승인일, 경과규정, 복합용지 안분을 대조해야 합니다. </a:t>
              </a:r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주민 제시 지침 제21조 제5항 제4호의 시점별 원문·유권해석을 LH·국토부에 요구합니다.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03504" y="6057900"/>
            <a:ext cx="10986516" cy="664845"/>
            <a:chOff x="603504" y="6057900"/>
            <a:chExt cx="10986516" cy="664845"/>
          </a:xfrm>
        </p:grpSpPr>
        <p:sp>
          <p:nvSpPr>
            <p:cNvPr id="17" name="Line 17"/>
            <p:cNvSpPr/>
            <p:nvPr/>
          </p:nvSpPr>
          <p:spPr>
            <a:xfrm>
              <a:off x="609600" y="60579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603504" y="6195060"/>
              <a:ext cx="712134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S07 대법원 2009다97079 / S08 대법원 2014다207764·207788·207771 / S10·S11 법령·지침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03504" y="6461760"/>
              <a:ext cx="623971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주민의 조성원가 적용 요구를 검토하는 법적 근거 · 사건별 적용 조건과 원문 링크 14쪽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98314" y="64293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08 / 16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594360" y="518160"/>
            <a:ext cx="8532743" cy="1456563"/>
            <a:chOff x="594360" y="518160"/>
            <a:chExt cx="8532743" cy="1456563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404271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공식 배포자료 / 대표 발제의 가격 비교와 수익 문제제기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8532743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가격 격차와 사업 수익, 원자료로 답하십시오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98932" y="1564005"/>
              <a:ext cx="819142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수치는 검증하고, 과도한 부담이라는 문제제기는 분명히 합니다.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90550" y="2306955"/>
            <a:ext cx="4347210" cy="2891790"/>
            <a:chOff x="590550" y="2306955"/>
            <a:chExt cx="4347210" cy="2891790"/>
          </a:xfrm>
        </p:grpSpPr>
        <p:sp>
          <p:nvSpPr>
            <p:cNvPr id="6" name="TextBox 6"/>
            <p:cNvSpPr txBox="1"/>
            <p:nvPr/>
          </p:nvSpPr>
          <p:spPr>
            <a:xfrm>
              <a:off x="598932" y="2306955"/>
              <a:ext cx="419189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택지 단가 격차 · 제공표의 계산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90550" y="2815590"/>
              <a:ext cx="3091282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4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약 2.27배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0456" y="3653790"/>
              <a:ext cx="326989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C14: 토지 ㎡당 약 1,378만원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0456" y="4053840"/>
              <a:ext cx="298825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C18: 토지 ㎡당 약 606만원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01980" y="4581525"/>
              <a:ext cx="371055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제공표의 대지비 ÷ 공유대지면적을 비교.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01980" y="4905375"/>
              <a:ext cx="433578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C18 공고 원문·평가기준일은 추가 확보 대상.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962650" y="2306955"/>
            <a:ext cx="5842826" cy="2988945"/>
            <a:chOff x="5962650" y="2306955"/>
            <a:chExt cx="5842826" cy="2988945"/>
          </a:xfrm>
        </p:grpSpPr>
        <p:sp>
          <p:nvSpPr>
            <p:cNvPr id="13" name="Line 13"/>
            <p:cNvSpPr/>
            <p:nvPr/>
          </p:nvSpPr>
          <p:spPr>
            <a:xfrm>
              <a:off x="5962650" y="2324100"/>
              <a:ext cx="9525" cy="2971800"/>
            </a:xfrm>
            <a:custGeom>
              <a:avLst/>
              <a:gdLst/>
              <a:ahLst/>
              <a:cxnLst/>
              <a:rect l="l" t="t" r="r" b="b"/>
              <a:pathLst>
                <a:path w="9525" h="2971800">
                  <a:moveTo>
                    <a:pt x="0" y="0"/>
                  </a:moveTo>
                  <a:lnTo>
                    <a:pt x="0" y="297180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6466332" y="2306955"/>
              <a:ext cx="350917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사업 차액 · 순이익과 구분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467856" y="2910840"/>
              <a:ext cx="290184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대표 발제는 총사업비 대비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467856" y="3310890"/>
              <a:ext cx="431939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분양전환 수입의 큰 차이를 지적합니다.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467856" y="3863340"/>
              <a:ext cx="454959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금융·운영·수선비와 임대수입까지 확인해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467856" y="4263390"/>
              <a:ext cx="487672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실제 손익과 용도별 이익을 공개해야 합니다.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469380" y="4905375"/>
              <a:ext cx="533609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제공표의 수천억원 차액을 확정 순이익으로 단정하지 않음.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00456" y="5539740"/>
            <a:ext cx="9992015" cy="352044"/>
            <a:chOff x="600456" y="5539740"/>
            <a:chExt cx="9992015" cy="352044"/>
          </a:xfrm>
        </p:grpSpPr>
        <p:sp>
          <p:nvSpPr>
            <p:cNvPr id="21" name="TextBox 21"/>
            <p:cNvSpPr txBox="1"/>
            <p:nvPr/>
          </p:nvSpPr>
          <p:spPr>
            <a:xfrm>
              <a:off x="600456" y="5539740"/>
              <a:ext cx="999201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“비싸지만 적법하다”는 설명에 앞서, 왜 이 가격인지 납득 가능한 산출표가 필요합니다.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03504" y="6038850"/>
            <a:ext cx="10986516" cy="664845"/>
            <a:chOff x="603504" y="6038850"/>
            <a:chExt cx="10986516" cy="664845"/>
          </a:xfrm>
        </p:grpSpPr>
        <p:sp>
          <p:nvSpPr>
            <p:cNvPr id="23" name="Line 23"/>
            <p:cNvSpPr/>
            <p:nvPr/>
          </p:nvSpPr>
          <p:spPr>
            <a:xfrm>
              <a:off x="609600" y="60388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603504" y="6156960"/>
              <a:ext cx="735451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S06 대표 발제 사진010·016·017 / 복원책자 11·17·18쪽 · C14 원금액·면적은 S01 공고 p.5 대조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03504" y="6442710"/>
              <a:ext cx="783823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C14 272,272,016원 ÷ 19.7653㎡ / C18 228,297,048원 ÷ 37.6984㎡ · 같은 기준 검증 필요 / 별첨 13쪽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0898314" y="641032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09 / 16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2026-09-07T12:12:52Z</dcterms:created>
  <dcterms:modified xsi:type="dcterms:W3CDTF">2026-09-07T12:12:52Z</dcterms:modified>
  <cp:category/>
  <cp:contentStatus/>
</cp:coreProperties>
</file>